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2"/>
  </p:notesMasterIdLst>
  <p:handoutMasterIdLst>
    <p:handoutMasterId r:id="rId3"/>
  </p:handout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</p:sldIdLst>
  <p:sldSz cx="9372600" cy="829786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Garamond" pitchFamily="18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2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y Conlee" initials="MC" lastIdx="1" clrIdx="0"/>
  <p:cmAuthor id="2" name="Mark Kerzner" initials="MK" lastIdx="6" clrIdx="1"/>
  <p:cmAuthor id="3" name="Mary Beth Conlee" initials="MBC" lastIdx="7" clrIdx="2"/>
  <p:cmAuthor id="4" name="Michelle" initials="M" lastIdx="5" clrIdx="3"/>
  <p:cmAuthor id="5" name="Tricia Murphy" initials="TM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D6B8EB"/>
    <a:srgbClr val="A77EC7"/>
    <a:srgbClr val="B59BC7"/>
    <a:srgbClr val="C7AAD9"/>
    <a:srgbClr val="C89EDF"/>
    <a:srgbClr val="BD83DF"/>
    <a:srgbClr val="CB89DF"/>
    <a:srgbClr val="CA87D1"/>
    <a:srgbClr val="CF8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69" autoAdjust="0"/>
    <p:restoredTop sz="86012" autoAdjust="0"/>
  </p:normalViewPr>
  <p:slideViewPr>
    <p:cSldViewPr>
      <p:cViewPr varScale="1">
        <p:scale>
          <a:sx n="82" d="100"/>
          <a:sy n="82" d="100"/>
        </p:scale>
        <p:origin x="2920" y="176"/>
      </p:cViewPr>
      <p:guideLst>
        <p:guide orient="horz" pos="2614"/>
        <p:guide pos="2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>
        <p:scale>
          <a:sx n="80" d="100"/>
          <a:sy n="80" d="100"/>
        </p:scale>
        <p:origin x="3296" y="-56"/>
      </p:cViewPr>
      <p:guideLst>
        <p:guide orient="horz" pos="3024"/>
        <p:guide pos="2308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handoutMaster" Target="handoutMasters/handoutMaster1.xml"/><Relationship Id="rId7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3363"/>
            <a:ext cx="3170238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3363"/>
            <a:ext cx="31702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03" tIns="48303" rIns="96603" bIns="48303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97E62689-8C7D-4291-A094-4E689FEC4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91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8375" y="473075"/>
            <a:ext cx="5365750" cy="47513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8280" name="Rectangle 8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365250" y="9388475"/>
            <a:ext cx="4578350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ctr" defTabSz="965200" eaLnBrk="0" hangingPunct="0">
              <a:defRPr sz="90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438281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00800" y="9388475"/>
            <a:ext cx="554038" cy="17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b="1">
                <a:latin typeface="Arial" charset="0"/>
              </a:defRPr>
            </a:lvl1pPr>
          </a:lstStyle>
          <a:p>
            <a:pPr>
              <a:defRPr/>
            </a:pPr>
            <a:fld id="{EFAADD5D-AF76-45EE-AA5F-6DAC73BF1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271463" y="5176838"/>
            <a:ext cx="617537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386" tIns="48194" rIns="96386" bIns="48194"/>
          <a:lstStyle/>
          <a:p>
            <a:pPr defTabSz="960438">
              <a:defRPr/>
            </a:pPr>
            <a:r>
              <a:rPr lang="en-US" sz="1200" b="1" u="sng" dirty="0">
                <a:latin typeface="Times New Roman" pitchFamily="18" charset="0"/>
                <a:cs typeface="Times New Roman" pitchFamily="18" charset="0"/>
              </a:rPr>
              <a:t>Notes:</a:t>
            </a:r>
          </a:p>
        </p:txBody>
      </p:sp>
      <p:sp>
        <p:nvSpPr>
          <p:cNvPr id="438309" name="Rectangle 37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22263" y="5462588"/>
            <a:ext cx="6607175" cy="375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37" tIns="45768" rIns="91537" bIns="4576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438317" name="Line 45"/>
          <p:cNvSpPr>
            <a:spLocks noChangeShapeType="1"/>
          </p:cNvSpPr>
          <p:nvPr/>
        </p:nvSpPr>
        <p:spPr bwMode="auto">
          <a:xfrm>
            <a:off x="322263" y="9324975"/>
            <a:ext cx="66532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30000"/>
              </a:spcBef>
              <a:defRPr/>
            </a:pPr>
            <a:endParaRPr lang="en-US" dirty="0">
              <a:latin typeface="Garamond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440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indent="0" algn="l" rtl="0" eaLnBrk="0" fontAlgn="base" hangingPunct="0">
      <a:spcBef>
        <a:spcPct val="30000"/>
      </a:spcBef>
      <a:spcAft>
        <a:spcPct val="0"/>
      </a:spcAft>
      <a:buSzPct val="65000"/>
      <a:buFont typeface="Wingdings" pitchFamily="2" charset="2"/>
      <a:buNone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282575" indent="0" algn="l" rtl="0" eaLnBrk="0" fontAlgn="base" hangingPunct="0">
      <a:spcBef>
        <a:spcPct val="30000"/>
      </a:spcBef>
      <a:spcAft>
        <a:spcPct val="0"/>
      </a:spcAft>
      <a:buNone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2pPr>
    <a:lvl3pPr marL="744538" indent="-173038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 preferRelativeResize="0">
            <a:picLocks noChangeArrowheads="1"/>
          </p:cNvPicPr>
          <p:nvPr/>
        </p:nvPicPr>
        <p:blipFill rotWithShape="1">
          <a:blip r:embed="rId2"/>
          <a:srcRect t="19473"/>
          <a:stretch/>
        </p:blipFill>
        <p:spPr bwMode="auto">
          <a:xfrm>
            <a:off x="1" y="-1801"/>
            <a:ext cx="2498725" cy="83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48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8726" y="4984481"/>
            <a:ext cx="6335713" cy="400685"/>
          </a:xfrm>
        </p:spPr>
        <p:txBody>
          <a:bodyPr>
            <a:spAutoFit/>
          </a:bodyPr>
          <a:lstStyle>
            <a:lvl1pPr marL="0" indent="0" algn="r">
              <a:buFont typeface="Monotype Sorts" pitchFamily="-110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049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04850" y="3226947"/>
            <a:ext cx="8121650" cy="1469414"/>
          </a:xfrm>
        </p:spPr>
        <p:txBody>
          <a:bodyPr lIns="91440" anchor="ctr"/>
          <a:lstStyle>
            <a:lvl1pPr algn="ctr" defTabSz="1825625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F9825-4C23-4085-A4E3-B5565466BD9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1"/>
            <a:ext cx="8667750" cy="8355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994976"/>
            <a:ext cx="4375150" cy="6828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994975"/>
            <a:ext cx="4375150" cy="33210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2500" y="4500439"/>
            <a:ext cx="4375150" cy="3322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E4B02-67B9-4228-B08B-2561CEE6B9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1"/>
            <a:ext cx="8667750" cy="8355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4950" y="994976"/>
            <a:ext cx="4375150" cy="6828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994976"/>
            <a:ext cx="4375150" cy="6828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CC632-9864-46F1-8EAB-FCD3BB9CEC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994976"/>
            <a:ext cx="8902700" cy="682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03876" name="Rectangle 4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8777288" y="7961724"/>
            <a:ext cx="546100" cy="27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EF9825-4C23-4085-A4E3-B5565466BD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038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234950" y="8032785"/>
            <a:ext cx="544195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eaLnBrk="0" hangingPunct="0">
              <a:spcBef>
                <a:spcPct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en-US" dirty="0"/>
              <a:t>Copyright © 2017 Elephant Scale. All rights reserved.</a:t>
            </a:r>
          </a:p>
        </p:txBody>
      </p:sp>
      <p:pic>
        <p:nvPicPr>
          <p:cNvPr id="1030" name="Picture 6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ltGray">
          <a:xfrm>
            <a:off x="0" y="1"/>
            <a:ext cx="704850" cy="835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invGray">
          <a:xfrm>
            <a:off x="704850" y="1"/>
            <a:ext cx="8667750" cy="835549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2007" tIns="46005" rIns="92007" bIns="460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4" r:id="rId3"/>
    <p:sldLayoutId id="2147483653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Verdana" pitchFamily="-110" charset="0"/>
        </a:defRPr>
      </a:lvl9pPr>
    </p:titleStyle>
    <p:bodyStyle>
      <a:lvl1pPr marL="290513" indent="-2905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"/>
        <a:defRPr sz="2400">
          <a:solidFill>
            <a:srgbClr val="000000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633413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–"/>
        <a:defRPr sz="22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2pPr>
      <a:lvl3pPr marL="969963" indent="-2222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3pPr>
      <a:lvl4pPr marL="1258888" indent="-228600" algn="l" rtl="0" eaLnBrk="0" fontAlgn="base" hangingPunct="0">
        <a:spcBef>
          <a:spcPct val="0"/>
        </a:spcBef>
        <a:spcAft>
          <a:spcPct val="0"/>
        </a:spcAft>
        <a:buClr>
          <a:srgbClr val="5F5F5F"/>
        </a:buClr>
        <a:buSzPct val="65000"/>
        <a:buFont typeface="Arial Bold" pitchFamily="34" charset="0"/>
        <a:buChar char="‒"/>
        <a:defRPr lang="en-US" dirty="0">
          <a:solidFill>
            <a:srgbClr val="000000"/>
          </a:solidFill>
          <a:latin typeface="+mn-lt"/>
          <a:ea typeface="ＭＳ Ｐゴシック" pitchFamily="-110" charset="-128"/>
          <a:cs typeface="ＭＳ Ｐゴシック"/>
        </a:defRPr>
      </a:lvl4pPr>
      <a:lvl5pPr marL="20558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  <a:cs typeface="ＭＳ Ｐゴシック"/>
        </a:defRPr>
      </a:lvl5pPr>
      <a:lvl6pPr marL="25130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6pPr>
      <a:lvl7pPr marL="29702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7pPr>
      <a:lvl8pPr marL="34274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8pPr>
      <a:lvl9pPr marL="3884613" indent="-2301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800">
          <a:solidFill>
            <a:schemeClr val="tx1"/>
          </a:solidFill>
          <a:latin typeface="Times New Roman" pitchFamily="-110" charset="0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bigdatausecases.info/entry/netflix-recommendations-using-spark-and-cassandra-cassandra-summit-2016" TargetMode="External"/><Relationship Id="rId4" Type="http://schemas.openxmlformats.org/officeDocument/2006/relationships/hyperlink" Target="https://www.slideshare.net/DataStax/netflix-recommendations-using-spark-cassandra" TargetMode="External"/><Relationship Id="rId5" Type="http://schemas.openxmlformats.org/officeDocument/2006/relationships/image" Target="../media/image12.png"/><Relationship Id="rId6" Type="http://schemas.openxmlformats.org/officeDocument/2006/relationships/hyperlink" Target="https://databricks.com/customers/starbucks" TargetMode="External"/><Relationship Id="rId7" Type="http://schemas.openxmlformats.org/officeDocument/2006/relationships/hyperlink" Target="http://bigdatausecases.info/" TargetMode="Externa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hyperlink" Target="http://bigdatausecases.info/entry/origin-destination-matrix-using-mobile-network-data-with-spark" TargetMode="External"/><Relationship Id="rId4" Type="http://schemas.openxmlformats.org/officeDocument/2006/relationships/hyperlink" Target="https://databricks.com/session/origin-destination-matrix-using-mobile-network-data-with-spark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s://www.dezyre.com/article/top-5-apache-spark-use-cases/271" TargetMode="Externa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bricks.com/session/cerns-next-generation-data-analysis-platform-with-apache-spark" TargetMode="External"/><Relationship Id="rId3" Type="http://schemas.openxmlformats.org/officeDocument/2006/relationships/hyperlink" Target="https://databricks.com/session/scaling-genomics-on-apache-spark-by-100x" TargetMode="External"/><Relationship Id="rId4" Type="http://schemas.openxmlformats.org/officeDocument/2006/relationships/hyperlink" Target="https://databricks.com/session/distributed-indexing-framework-for-big-time-series-data-for-apache-spark" TargetMode="External"/><Relationship Id="rId5" Type="http://schemas.openxmlformats.org/officeDocument/2006/relationships/hyperlink" Target="https://databricks.com/customers/" TargetMode="Externa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bricks.com/blog/2014/11/05/spark-officially-sets-a-new-record-in-large-scale-sorting.html" TargetMode="External"/><Relationship Id="rId3" Type="http://schemas.openxmlformats.org/officeDocument/2006/relationships/image" Target="../media/image1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databricks.com/p/whitepaper/gartner-magic-quadrant-2020-data-science-machine-learning" TargetMode="External"/><Relationship Id="rId4" Type="http://schemas.openxmlformats.org/officeDocument/2006/relationships/image" Target="../media/image2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s://cloudplatform.googleblog.com/2015/06/A-Look-Inside-Googles-Data-Center-Networks.html" TargetMode="Externa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hyperlink" Target="https://youtu.be/OLJKIogf2nU" TargetMode="External"/><Relationship Id="rId5" Type="http://schemas.openxmlformats.org/officeDocument/2006/relationships/hyperlink" Target="https://databricks.com/blog/2020/06/18/introducing-apache-spark-3-0-now-available-in-databricks-runtime-7-0.html" TargetMode="External"/><Relationship Id="rId6" Type="http://schemas.openxmlformats.org/officeDocument/2006/relationships/hyperlink" Target="https://sparkbyexamples.com/spark/spark-3-0-features-with-examples-part-i/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hyperlink" Target="https://youtu.be/OLJKIogf2nU" TargetMode="Externa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row.apache.org/" TargetMode="External"/><Relationship Id="rId3" Type="http://schemas.openxmlformats.org/officeDocument/2006/relationships/hyperlink" Target="https://youtu.be/OLJKIogf2nU" TargetMode="External"/><Relationship Id="rId4" Type="http://schemas.openxmlformats.org/officeDocument/2006/relationships/image" Target="../media/image3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s://www.nvidia.com/en-us/deep-learning-ai/solutions/data-science/apache-spark-3/" TargetMode="External"/><Relationship Id="rId4" Type="http://schemas.openxmlformats.org/officeDocument/2006/relationships/hyperlink" Target="https://www.nvidia.com/en-us/deep-learning-ai/solutions/data-science/apache-spark-3/ebook-sign-up/" TargetMode="Externa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bricks/koalas" TargetMode="External"/><Relationship Id="rId3" Type="http://schemas.openxmlformats.org/officeDocument/2006/relationships/hyperlink" Target="https://delta.io/" TargetMode="External"/><Relationship Id="rId4" Type="http://schemas.openxmlformats.org/officeDocument/2006/relationships/hyperlink" Target="https://pypi.org/project/spark-sklearn/" TargetMode="External"/><Relationship Id="rId5" Type="http://schemas.openxmlformats.org/officeDocument/2006/relationships/hyperlink" Target="https://nvidia.github.io/spark-rapids/" TargetMode="External"/><Relationship Id="rId6" Type="http://schemas.openxmlformats.org/officeDocument/2006/relationships/hyperlink" Target="https://datafu.apache.org/docs/spark/getting-started.html" TargetMode="External"/><Relationship Id="rId7" Type="http://schemas.openxmlformats.org/officeDocument/2006/relationships/hyperlink" Target="https://mlflow.org/" TargetMode="External"/><Relationship Id="rId8" Type="http://schemas.openxmlformats.org/officeDocument/2006/relationships/hyperlink" Target="https://spark.apache.org/third-party-projects.html" TargetMode="External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bricks.com/blog/2020/09/04/an-update-on-project-zen-improving-apache-spark-for-python-users.html" TargetMode="Externa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oreilly.com/library/view/learning-spark-2nd/9781492050032/" TargetMode="External"/><Relationship Id="rId3" Type="http://schemas.openxmlformats.org/officeDocument/2006/relationships/hyperlink" Target="https://www.oreilly.com/library/view/high-performance-spark/9781491943199/" TargetMode="External"/><Relationship Id="rId4" Type="http://schemas.openxmlformats.org/officeDocument/2006/relationships/hyperlink" Target="https://youtu.be/OLJKIogf2nU" TargetMode="External"/><Relationship Id="rId5" Type="http://schemas.openxmlformats.org/officeDocument/2006/relationships/hyperlink" Target="https://databricks.com/blog" TargetMode="External"/><Relationship Id="rId6" Type="http://schemas.openxmlformats.org/officeDocument/2006/relationships/image" Target="../media/image41.jpg"/><Relationship Id="rId7" Type="http://schemas.openxmlformats.org/officeDocument/2006/relationships/image" Target="../media/image42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hyperlink" Target="https://community.cloud.databricks.com/" TargetMode="Externa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spark.apache.org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hyperlink" Target="https://amplab.cs.berkeley.edu/" TargetMode="External"/><Relationship Id="rId5" Type="http://schemas.openxmlformats.org/officeDocument/2006/relationships/hyperlink" Target="https://youtu.be/OLJKIogf2nU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youtu.be/OLJKIogf2nU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 sz="quarter"/>
          </p:nvPr>
        </p:nvSpPr>
        <p:spPr/>
        <p:txBody>
          <a:bodyPr/>
          <a:lstStyle/>
          <a:p>
            <a:pPr>
              <a:defRPr sz="2300"/>
            </a:pPr>
            <a:r>
              <a:t>Spark Intro</a:t>
            </a:r>
          </a:p>
          <a:p>
            <a:r>
              <a:t>Spark Use Cases</a:t>
            </a:r>
          </a:p>
          <a:p>
            <a:r>
              <a:t>Spark and Hadoop</a:t>
            </a:r>
          </a:p>
          <a:p>
            <a:r>
              <a:t>Running Spark</a:t>
            </a:r>
          </a:p>
          <a:p>
            <a:r>
              <a:t>Spark 3</a:t>
            </a:r>
          </a:p>
          <a:p>
            <a:r>
              <a:t>Hands on With Spark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 wrap="square">
            <a:noAutofit/>
          </a:bodyPr>
          <a:lstStyle/>
          <a:p>
            <a:r>
              <a:rPr sz="4200" b="1" i="0">
                <a:latin typeface="Times New Roman"/>
              </a:rPr>
              <a:t>Spark Introduction</a:t>
            </a:r>
            <a:endParaRPr sz="4200" b="1" i="0">
              <a:latin typeface="Times New Roman"/>
            </a:endParaRPr>
          </a:p>
        </p:txBody>
      </p:sp>
      <p:pic>
        <p:nvPicPr>
          <p:cNvPr id="4" name="Picture 3" descr="spark-logo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6" y="7077456"/>
            <a:ext cx="3502152" cy="1856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/>
          <a:p/>
          <a:p/>
          <a:p/>
          <a:p/>
          <a:p/>
          <a:p/>
          <a:p/>
          <a:p/>
          <a:p/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components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80360"/>
            <a:ext cx="11384280" cy="67848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758952"/>
          <a:lstStyle/>
          <a:p/>
          <a:p>
            <a:r>
              <a:rPr b="1"/>
              <a:t> Data Storage:</a:t>
            </a:r>
            <a:r>
              <a:t> Pluggable data storage systems</a:t>
            </a:r>
          </a:p>
          <a:p>
            <a:pPr lvl="1"/>
            <a:r>
              <a:t> Integrates with HDFS, S3, Cassandra DB, and more</a:t>
            </a:r>
          </a:p>
          <a:p>
            <a:r>
              <a:rPr b="1"/>
              <a:t> Cluster Manager:</a:t>
            </a:r>
          </a:p>
          <a:p>
            <a:pPr lvl="1"/>
            <a:r>
              <a:t> Runs Spark on multiple nodes</a:t>
            </a:r>
          </a:p>
          <a:p>
            <a:pPr lvl="1"/>
            <a:r>
              <a:t> Provides the distributed execution environment</a:t>
            </a:r>
          </a:p>
          <a:p>
            <a:pPr lvl="1"/>
            <a:r>
              <a:t> Works with Mesos, Yarn, Kubernetes, and its own standalone manager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components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536" y="2276856"/>
            <a:ext cx="6876288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Components: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548640"/>
          <a:lstStyle/>
          <a:p/>
          <a:p>
            <a:r>
              <a:rPr b="1"/>
              <a:t> Core</a:t>
            </a:r>
            <a:r>
              <a:t> has basic building blocks for distributed computing engine</a:t>
            </a:r>
          </a:p>
          <a:p>
            <a:r>
              <a:t> Task schedulers and memory management</a:t>
            </a:r>
          </a:p>
          <a:p>
            <a:r>
              <a:t> Fault recovery (recovers missing pieces on node failure)</a:t>
            </a:r>
          </a:p>
          <a:p>
            <a:r>
              <a:t> Storage system interfaces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components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848" y="1956816"/>
            <a:ext cx="6720840" cy="40050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54864"/>
          <a:lstStyle/>
          <a:p/>
          <a:p>
            <a:r>
              <a:rPr b="1"/>
              <a:t> Spark SQL:</a:t>
            </a:r>
          </a:p>
          <a:p>
            <a:pPr lvl="1"/>
            <a:r>
              <a:t> Analyze structured data using SQL</a:t>
            </a:r>
          </a:p>
          <a:p>
            <a:r>
              <a:rPr b="1"/>
              <a:t> Spark Streaming:</a:t>
            </a:r>
          </a:p>
          <a:p>
            <a:pPr lvl="1"/>
            <a:r>
              <a:t> Process live streams of data in real-time</a:t>
            </a:r>
          </a:p>
          <a:p>
            <a:pPr lvl="1"/>
            <a:r>
              <a:t> Low latency, high throughput (1000s events per second)</a:t>
            </a:r>
          </a:p>
          <a:p>
            <a:r>
              <a:rPr b="1"/>
              <a:t> Spark ML:</a:t>
            </a:r>
          </a:p>
          <a:p>
            <a:pPr lvl="1"/>
            <a:r>
              <a:t> Machine Learning at scale</a:t>
            </a:r>
          </a:p>
          <a:p>
            <a:pPr lvl="1"/>
            <a:r>
              <a:t> Classification/regression, collaborative filtering</a:t>
            </a:r>
          </a:p>
          <a:p>
            <a:r>
              <a:rPr b="1"/>
              <a:t> GraphX / GraphFrames:</a:t>
            </a:r>
          </a:p>
          <a:p>
            <a:pPr lvl="1"/>
            <a:r>
              <a:t> Graph manipulation, graph-parallel computation</a:t>
            </a:r>
          </a:p>
          <a:p>
            <a:pPr lvl="1"/>
            <a:r>
              <a:t> Social network friendships, link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components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352" y="1956816"/>
            <a:ext cx="6300216" cy="37490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is a Unified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1947671"/>
          <a:lstStyle/>
          <a:p/>
          <a:p>
            <a:r>
              <a:t> Spark support multiple programming models</a:t>
            </a:r>
          </a:p>
          <a:p>
            <a:pPr lvl="1"/>
            <a:r>
              <a:t> MapReduce style batch processing</a:t>
            </a:r>
          </a:p>
          <a:p>
            <a:pPr lvl="1"/>
            <a:r>
              <a:t> Streaming/real-time processing</a:t>
            </a:r>
          </a:p>
          <a:p>
            <a:pPr lvl="1"/>
            <a:r>
              <a:t> Querying via SQL</a:t>
            </a:r>
          </a:p>
          <a:p>
            <a:pPr lvl="1"/>
            <a:r>
              <a:t> Machine learning</a:t>
            </a:r>
          </a:p>
          <a:p>
            <a:pPr lvl="1"/>
            <a:r>
              <a:t> Graph Processing</a:t>
            </a:r>
          </a:p>
          <a:p>
            <a:r>
              <a:t> All modules are tightly integrated; Facilitates rich applications</a:t>
            </a:r>
          </a:p>
          <a:p>
            <a:r>
              <a:t> Spark can be the only stack you need!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components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816" y="1956816"/>
            <a:ext cx="8302752" cy="49469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 sz="quarter"/>
          </p:nvPr>
        </p:nvSpPr>
        <p:spPr/>
        <p:txBody>
          <a:bodyPr/>
          <a:lstStyle/>
          <a:p>
            <a:pPr>
              <a:defRPr sz="2300"/>
            </a:pPr>
            <a:r>
              <a:t>Spark Intro
</a:t>
            </a:r>
            <a:r>
              <a:rPr b="1"/>
              <a:t>Spark Use Cases
</a:t>
            </a:r>
            <a:r>
              <a:t>Spark and Hadoop
</a:t>
            </a:r>
            <a:r>
              <a:t>Running Spark
</a:t>
            </a:r>
            <a:r>
              <a:t>Spark 3
</a:t>
            </a:r>
            <a:r>
              <a:t>Hands on With Spark
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 wrap="square">
            <a:noAutofit/>
          </a:bodyPr>
          <a:lstStyle/>
          <a:p>
            <a:r>
              <a:rPr sz="4200" b="1" i="0">
                <a:latin typeface="Times New Roman"/>
              </a:rPr>
              <a:t>Spark Use Cases</a:t>
            </a:r>
            <a:endParaRPr sz="4200" b="1" i="0"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2103120"/>
          <a:lstStyle/>
          <a:p/>
          <a:p>
            <a:r>
              <a:rPr b="1"/>
              <a:t> Netflix</a:t>
            </a:r>
          </a:p>
          <a:p>
            <a:pPr lvl="1"/>
            <a:r>
              <a:t> Recommendations using Spark + Cassandra</a:t>
            </a:r>
          </a:p>
          <a:p>
            <a:pPr lvl="1"/>
            <a:r>
              <a:t> Analyzes streaming events (450 billion events per day)</a:t>
            </a:r>
          </a:p>
          <a:p>
            <a:pPr lvl="1"/>
            <a:r>
              <a:t> Personalization through recommendations</a:t>
            </a:r>
          </a:p>
          <a:p>
            <a:pPr lvl="1"/>
            <a:r>
              <a:t> Sources:</a:t>
            </a:r>
            <a:r>
              <a:rPr>
                <a:hlinkClick r:id="rId3"/>
              </a:rPr>
              <a:t> 1</a:t>
            </a:r>
            <a:r>
              <a:t> ,</a:t>
            </a:r>
            <a:r>
              <a:rPr>
                <a:hlinkClick r:id="rId4"/>
              </a:rPr>
              <a:t> 2</a:t>
            </a:r>
          </a:p>
          <a:p/>
          <a:p>
            <a:r>
              <a:rPr b="1"/>
              <a:t> Starbucks</a:t>
            </a:r>
          </a:p>
          <a:p>
            <a:pPr lvl="1"/>
            <a:r>
              <a:t> 30,000+ stores generate Petabyte scale data</a:t>
            </a:r>
          </a:p>
          <a:p>
            <a:pPr lvl="1"/>
            <a:r>
              <a:t> 1000+ data pipelines in Spark</a:t>
            </a:r>
          </a:p>
          <a:p>
            <a:pPr lvl="1"/>
            <a:r>
              <a:t> Large scale machine learning using Spark</a:t>
            </a:r>
          </a:p>
          <a:p>
            <a:pPr lvl="1"/>
            <a:r>
              <a:t> Stack:  Azure cloud + Spark + Delta Lake</a:t>
            </a:r>
          </a:p>
          <a:p>
            <a:pPr lvl="1"/>
            <a:r>
              <a:rPr>
                <a:hlinkClick r:id="rId6"/>
              </a:rPr>
              <a:t> Source</a:t>
            </a:r>
          </a:p>
          <a:p>
            <a:r>
              <a:t> More case studies @</a:t>
            </a:r>
            <a:r>
              <a:rPr>
                <a:hlinkClick r:id="rId7"/>
              </a:rPr>
              <a:t> BigDataUseCases.Info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netflix-logo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72" y="2551176"/>
            <a:ext cx="3547872" cy="1627632"/>
          </a:xfrm>
          <a:prstGeom prst="rect">
            <a:avLst/>
          </a:prstGeom>
        </p:spPr>
      </p:pic>
      <p:pic>
        <p:nvPicPr>
          <p:cNvPr id="6" name="Picture 5" descr="starbucks-log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2608" y="4791456"/>
            <a:ext cx="4105656" cy="35570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1645920"/>
          <a:lstStyle/>
          <a:p/>
          <a:p>
            <a:r>
              <a:rPr b="1"/>
              <a:t> Teralytics</a:t>
            </a:r>
          </a:p>
          <a:p>
            <a:pPr lvl="1"/>
            <a:r>
              <a:t> Processing cell phone events</a:t>
            </a:r>
          </a:p>
          <a:p>
            <a:pPr lvl="1"/>
            <a:r>
              <a:t> 180 billion events per day</a:t>
            </a:r>
          </a:p>
          <a:p>
            <a:pPr lvl="1"/>
            <a:r>
              <a:t> Spark + HDFS</a:t>
            </a:r>
          </a:p>
          <a:p>
            <a:pPr lvl="1"/>
            <a:r>
              <a:t> Estimating usage patterns to enhance coverage (sporting events, commuting, etc.)</a:t>
            </a:r>
          </a:p>
          <a:p>
            <a:pPr lvl="1"/>
            <a:r>
              <a:t> Source:</a:t>
            </a:r>
            <a:r>
              <a:rPr>
                <a:hlinkClick r:id="rId3"/>
              </a:rPr>
              <a:t> 1</a:t>
            </a:r>
            <a:r>
              <a:t> ,</a:t>
            </a:r>
            <a:r>
              <a:rPr>
                <a:hlinkClick r:id="rId4"/>
              </a:rPr>
              <a:t> 2</a:t>
            </a:r>
          </a:p>
          <a:p/>
          <a:p>
            <a:r>
              <a:rPr b="1"/>
              <a:t> Yahoo</a:t>
            </a:r>
          </a:p>
          <a:p>
            <a:pPr lvl="1"/>
            <a:r>
              <a:t> News personalization</a:t>
            </a:r>
          </a:p>
          <a:p>
            <a:pPr lvl="1"/>
            <a:r>
              <a:t> 120 line Scala program with ML lib replaced 15,000 lines of C++</a:t>
            </a:r>
          </a:p>
          <a:p>
            <a:pPr lvl="1"/>
            <a:r>
              <a:t> Spark took 30 minutes to run on 100 million samples</a:t>
            </a:r>
          </a:p>
          <a:p>
            <a:pPr lvl="1"/>
            <a:r>
              <a:rPr>
                <a:hlinkClick r:id="rId6"/>
              </a:rPr>
              <a:t> 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teralytics-logo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976" y="1956816"/>
            <a:ext cx="4169663" cy="1737360"/>
          </a:xfrm>
          <a:prstGeom prst="rect">
            <a:avLst/>
          </a:prstGeom>
        </p:spPr>
      </p:pic>
      <p:pic>
        <p:nvPicPr>
          <p:cNvPr id="6" name="Picture 5" descr="yahoo-log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408" y="6345936"/>
            <a:ext cx="4105656" cy="10881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More Spark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hlinkClick r:id="rId2"/>
              </a:rPr>
              <a:t> CERN</a:t>
            </a:r>
          </a:p>
          <a:p>
            <a:r>
              <a:rPr>
                <a:hlinkClick r:id="rId3"/>
              </a:rPr>
              <a:t> Genomics</a:t>
            </a:r>
          </a:p>
          <a:p>
            <a:r>
              <a:rPr>
                <a:hlinkClick r:id="rId4"/>
              </a:rPr>
              <a:t> Time series</a:t>
            </a:r>
          </a:p>
          <a:p>
            <a:r>
              <a:t> Checkout</a:t>
            </a:r>
            <a:r>
              <a:rPr>
                <a:hlinkClick r:id="rId5"/>
              </a:rPr>
              <a:t> customer success strories</a:t>
            </a:r>
            <a:r>
              <a:t> at Databricks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at Large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1874520"/>
          <a:lstStyle/>
          <a:p/>
          <a:p>
            <a:r>
              <a:t> Tencent (Social network in China)</a:t>
            </a:r>
          </a:p>
          <a:p>
            <a:pPr lvl="1"/>
            <a:r>
              <a:t> 8000 nodes</a:t>
            </a:r>
          </a:p>
          <a:p>
            <a:pPr lvl="1"/>
            <a:r>
              <a:t> 400 TB+ data</a:t>
            </a:r>
          </a:p>
          <a:p/>
          <a:p>
            <a:r>
              <a:t> Alibaba (largest e-commerce site in China)</a:t>
            </a:r>
          </a:p>
          <a:p>
            <a:pPr lvl="1"/>
            <a:r>
              <a:t> 1 PB scale processing</a:t>
            </a:r>
          </a:p>
          <a:p>
            <a:pPr lvl="1"/>
            <a:r>
              <a:t> Large scale image processing</a:t>
            </a:r>
          </a:p>
          <a:p/>
          <a:p>
            <a:r>
              <a:t> Streaming @ Jenelia Farm</a:t>
            </a:r>
          </a:p>
          <a:p>
            <a:pPr lvl="1"/>
            <a:r>
              <a:t> 1 TB per hour</a:t>
            </a:r>
          </a:p>
          <a:p>
            <a:pPr lvl="1"/>
            <a:r>
              <a:t> Analyze medical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tencent-logo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128" y="1975104"/>
            <a:ext cx="2916936" cy="1682496"/>
          </a:xfrm>
          <a:prstGeom prst="rect">
            <a:avLst/>
          </a:prstGeom>
        </p:spPr>
      </p:pic>
      <p:pic>
        <p:nvPicPr>
          <p:cNvPr id="6" name="Picture 5" descr="alibaba-logo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232" y="4572000"/>
            <a:ext cx="4197096" cy="832104"/>
          </a:xfrm>
          <a:prstGeom prst="rect">
            <a:avLst/>
          </a:prstGeom>
        </p:spPr>
      </p:pic>
      <p:pic>
        <p:nvPicPr>
          <p:cNvPr id="7" name="Picture 6" descr="janelia-logo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008" y="6391656"/>
            <a:ext cx="3575304" cy="1508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Learn about Spark ecosystem</a:t>
            </a:r>
          </a:p>
          <a:p>
            <a:r>
              <a:t> Understand Spark use cases</a:t>
            </a:r>
          </a:p>
          <a:p>
            <a:r>
              <a:t> Installing and running Spark</a:t>
            </a:r>
          </a:p>
          <a:p>
            <a:r>
              <a:t> Using Spark Shell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 sz="quarter"/>
          </p:nvPr>
        </p:nvSpPr>
        <p:spPr/>
        <p:txBody>
          <a:bodyPr/>
          <a:lstStyle/>
          <a:p>
            <a:pPr>
              <a:defRPr sz="2300"/>
            </a:pPr>
            <a:r>
              <a:t>Spark Intro
</a:t>
            </a:r>
            <a:r>
              <a:t>Spark Use Cases
</a:t>
            </a:r>
            <a:r>
              <a:rPr b="1"/>
              <a:t>Spark and Hadoop
</a:t>
            </a:r>
            <a:r>
              <a:t>Running Spark
</a:t>
            </a:r>
            <a:r>
              <a:t>Spark 3
</a:t>
            </a:r>
            <a:r>
              <a:t>Hands on With Spark
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 wrap="square">
            <a:noAutofit/>
          </a:bodyPr>
          <a:lstStyle/>
          <a:p>
            <a:r>
              <a:rPr sz="4200" b="1" i="0">
                <a:latin typeface="Times New Roman"/>
              </a:rPr>
              <a:t>Spark and Hadoop</a:t>
            </a:r>
            <a:endParaRPr sz="4200" b="1" i="0"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and Hadoop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/>
          <a:p/>
          <a:p/>
          <a:p/>
          <a:p/>
          <a:p/>
          <a:p/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38728" y="2944368"/>
          <a:ext cx="8915400" cy="543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971800"/>
                <a:gridCol w="2971800"/>
              </a:tblGrid>
              <a:tr h="543153">
                <a:tc>
                  <a:txBody>
                    <a:bodyPr/>
                    <a:lstStyle/>
                    <a:p>
                      <a:r>
                        <a:t>Hadoop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Spark</a:t>
                      </a:r>
                    </a:p>
                  </a:txBody>
                  <a:tcPr/>
                </a:tc>
              </a:tr>
              <a:tr h="543153">
                <a:tc>
                  <a:txBody>
                    <a:bodyPr/>
                    <a:lstStyle/>
                    <a:p>
                      <a:r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/>
                      </a:r>
                    </a:p>
                  </a:txBody>
                  <a:tcPr/>
                </a:tc>
              </a:tr>
              <a:tr h="543153">
                <a:tc>
                  <a:txBody>
                    <a:bodyPr/>
                    <a:lstStyle/>
                    <a:p>
                      <a:r>
                        <a:t/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Starts at AMP lab</a:t>
                      </a:r>
                    </a:p>
                  </a:txBody>
                  <a:tcPr/>
                </a:tc>
              </a:tr>
              <a:tr h="543153">
                <a:tc>
                  <a:txBody>
                    <a:bodyPr/>
                    <a:lstStyle/>
                    <a:p>
                      <a:r>
                        <a:t/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Open sourced</a:t>
                      </a:r>
                    </a:p>
                  </a:txBody>
                  <a:tcPr/>
                </a:tc>
              </a:tr>
              <a:tr h="543153">
                <a:tc>
                  <a:txBody>
                    <a:bodyPr/>
                    <a:lstStyle/>
                    <a:p>
                      <a:r>
                        <a:t>Version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/>
                      </a:r>
                    </a:p>
                  </a:txBody>
                  <a:tcPr/>
                </a:tc>
              </a:tr>
              <a:tr h="543153">
                <a:tc>
                  <a:txBody>
                    <a:bodyPr/>
                    <a:lstStyle/>
                    <a:p>
                      <a:r>
                        <a:t>Version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/>
                      </a:r>
                    </a:p>
                  </a:txBody>
                  <a:tcPr/>
                </a:tc>
              </a:tr>
              <a:tr h="543153">
                <a:tc>
                  <a:txBody>
                    <a:bodyPr/>
                    <a:lstStyle/>
                    <a:p>
                      <a:r>
                        <a:t/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Version 1,</a:t>
                      </a:r>
                      <a:br/>
                      <a:r>
                        <a:t>Apache top level project</a:t>
                      </a:r>
                    </a:p>
                  </a:txBody>
                  <a:tcPr/>
                </a:tc>
              </a:tr>
              <a:tr h="543153">
                <a:tc>
                  <a:txBody>
                    <a:bodyPr/>
                    <a:lstStyle/>
                    <a:p>
                      <a:r>
                        <a:t/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Version 2</a:t>
                      </a:r>
                    </a:p>
                  </a:txBody>
                  <a:tcPr/>
                </a:tc>
              </a:tr>
              <a:tr h="543153">
                <a:tc>
                  <a:txBody>
                    <a:bodyPr/>
                    <a:lstStyle/>
                    <a:p>
                      <a:r>
                        <a:t>Version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/>
                      </a:r>
                    </a:p>
                  </a:txBody>
                  <a:tcPr/>
                </a:tc>
              </a:tr>
              <a:tr h="543159">
                <a:tc>
                  <a:txBody>
                    <a:bodyPr/>
                    <a:lstStyle/>
                    <a:p>
                      <a:r>
                        <a:t/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Version 3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vs.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/>
          <a:p/>
          <a:p/>
          <a:p/>
          <a:p/>
          <a:p/>
          <a:p/>
          <a:p/>
          <a:p/>
          <a:p/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mapreduce-vs-spark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64" y="2203704"/>
            <a:ext cx="11786616" cy="79461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vs.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Spark is easier to use than MapReduce</a:t>
            </a:r>
          </a:p>
          <a:p>
            <a:r>
              <a:t> Friendlier development environment</a:t>
            </a:r>
          </a:p>
          <a:p>
            <a:pPr lvl="1"/>
            <a:r>
              <a:t> Interactive shells allow faster development</a:t>
            </a:r>
          </a:p>
          <a:p>
            <a:pPr lvl="1"/>
            <a:r>
              <a:t> Web based UI notebooks allow easier development</a:t>
            </a:r>
          </a:p>
          <a:p>
            <a:r>
              <a:t> Multiple language support: Java, Python, Scala, R</a:t>
            </a:r>
          </a:p>
          <a:p>
            <a:r>
              <a:t> Spark is high performant than MR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vs. MapReduce Benchmark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Daytona Grey Benchmark: Sort 100TB of data</a:t>
            </a:r>
          </a:p>
          <a:p>
            <a:r>
              <a:t> References:</a:t>
            </a:r>
          </a:p>
          <a:p>
            <a:pPr lvl="1"/>
            <a:r>
              <a:rPr>
                <a:hlinkClick r:id="rId2"/>
              </a:rPr>
              <a:t> Databricks blog</a:t>
            </a:r>
          </a:p>
          <a:p>
            <a:pPr lvl="1"/>
            <a:r>
              <a:t> http://sortbenchmark.org/</a:t>
            </a:r>
          </a:p>
          <a:p/>
          <a:p/>
          <a:p/>
          <a:p/>
          <a:p/>
          <a:p/>
          <a:p/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vs-mapreduce-benchmark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928" y="4443984"/>
            <a:ext cx="1028700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and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Hadoop is a</a:t>
            </a:r>
            <a:r>
              <a:rPr b="1"/>
              <a:t> Data Platform</a:t>
            </a:r>
            <a:r>
              <a:t> comprised of:</a:t>
            </a:r>
          </a:p>
          <a:p>
            <a:pPr lvl="1"/>
            <a:r>
              <a:t> HDFS: File system</a:t>
            </a:r>
          </a:p>
          <a:p>
            <a:pPr lvl="1"/>
            <a:r>
              <a:t> YARN: Cluster manager</a:t>
            </a:r>
          </a:p>
          <a:p>
            <a:pPr lvl="1"/>
            <a:r>
              <a:t> Hive: Data warehouse</a:t>
            </a:r>
          </a:p>
          <a:p>
            <a:pPr lvl="1"/>
            <a:r>
              <a:t> Engines: MapReduce, Spark</a:t>
            </a:r>
          </a:p>
          <a:p>
            <a:r>
              <a:t> Spark and Hadoop work well together</a:t>
            </a:r>
          </a:p>
          <a:p>
            <a:pPr lvl="1"/>
            <a:r>
              <a:t> Spark can utilize HDFS distributed data</a:t>
            </a:r>
          </a:p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and-hadoop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92" y="6537960"/>
            <a:ext cx="11100816" cy="36667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 sz="quarter"/>
          </p:nvPr>
        </p:nvSpPr>
        <p:spPr/>
        <p:txBody>
          <a:bodyPr/>
          <a:lstStyle/>
          <a:p>
            <a:pPr>
              <a:defRPr sz="2300"/>
            </a:pPr>
            <a:r>
              <a:t>Spark Intro
</a:t>
            </a:r>
            <a:r>
              <a:t>Spark Use Cases
</a:t>
            </a:r>
            <a:r>
              <a:t>Spark and Hadoop
</a:t>
            </a:r>
            <a:r>
              <a:rPr b="1"/>
              <a:t>Running Spark
</a:t>
            </a:r>
            <a:r>
              <a:t>Spark 3
</a:t>
            </a:r>
            <a:r>
              <a:t>Hands on With Spark
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 wrap="square">
            <a:noAutofit/>
          </a:bodyPr>
          <a:lstStyle/>
          <a:p>
            <a:r>
              <a:rPr sz="4200" b="1" i="0">
                <a:latin typeface="Times New Roman"/>
              </a:rPr>
              <a:t>Running Spark</a:t>
            </a:r>
            <a:endParaRPr sz="4200" b="1" i="0"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is a Distributed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Spark is distributed / cluster system</a:t>
            </a:r>
          </a:p>
          <a:p>
            <a:pPr lvl="1"/>
            <a:r>
              <a:t> Runs on many nodes to achieve scaling</a:t>
            </a:r>
          </a:p>
          <a:p>
            <a:pPr lvl="1"/>
            <a:r>
              <a:t> Spark has been demonstrated to scale to thousands of nodes!</a:t>
            </a:r>
          </a:p>
          <a:p>
            <a:r>
              <a:t> Spark is a Master-Worker architecture</a:t>
            </a:r>
          </a:p>
          <a:p>
            <a:r>
              <a:rPr b="1"/>
              <a:t> Master</a:t>
            </a:r>
            <a:r>
              <a:t> plays coordinator role</a:t>
            </a:r>
          </a:p>
          <a:p>
            <a:r>
              <a:rPr b="1"/>
              <a:t> Workers</a:t>
            </a:r>
            <a:r>
              <a:t> perform computation</a:t>
            </a:r>
          </a:p>
          <a:p/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Distributed-Data-Process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384" y="5989320"/>
            <a:ext cx="9857232" cy="39867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Runtimes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On-Premise</a:t>
            </a:r>
          </a:p>
          <a:p>
            <a:pPr lvl="1"/>
            <a:r>
              <a:t> Spark is part of most modern Hadoop distributions</a:t>
            </a:r>
          </a:p>
          <a:p>
            <a:pPr lvl="1"/>
            <a:r>
              <a:t> Spark can also be downloaded and installed as a standalone system</a:t>
            </a:r>
          </a:p>
          <a:p>
            <a:r>
              <a:t> Hosted solutions</a:t>
            </a:r>
          </a:p>
          <a:p>
            <a:pPr lvl="1"/>
            <a:r>
              <a:t> Databricks cloud - hosted Spark platform</a:t>
            </a:r>
          </a:p>
          <a:p>
            <a:pPr lvl="1"/>
            <a:r>
              <a:t> Cloud vendors: Amazon, Azure, Google</a:t>
            </a:r>
          </a:p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databricks-logo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7754112"/>
            <a:ext cx="3108960" cy="521207"/>
          </a:xfrm>
          <a:prstGeom prst="rect">
            <a:avLst/>
          </a:prstGeom>
        </p:spPr>
      </p:pic>
      <p:pic>
        <p:nvPicPr>
          <p:cNvPr id="6" name="Picture 5" descr="google-cloud-logo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4" y="7205472"/>
            <a:ext cx="3282696" cy="1069848"/>
          </a:xfrm>
          <a:prstGeom prst="rect">
            <a:avLst/>
          </a:prstGeom>
        </p:spPr>
      </p:pic>
      <p:pic>
        <p:nvPicPr>
          <p:cNvPr id="7" name="Picture 6" descr="aws-logo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632" y="7205472"/>
            <a:ext cx="2862072" cy="1069848"/>
          </a:xfrm>
          <a:prstGeom prst="rect">
            <a:avLst/>
          </a:prstGeom>
        </p:spPr>
      </p:pic>
      <p:pic>
        <p:nvPicPr>
          <p:cNvPr id="8" name="Picture 7" descr="azure-log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0624" y="7232904"/>
            <a:ext cx="3621024" cy="10424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54864"/>
          <a:lstStyle/>
          <a:p/>
          <a:p>
            <a:r>
              <a:t> Founded by Spark's founders</a:t>
            </a:r>
          </a:p>
          <a:p>
            <a:r>
              <a:t> Develops majority of Spark platform and offers commercial support</a:t>
            </a:r>
          </a:p>
          <a:p>
            <a:r>
              <a:t> Also provides hosted Spark platform (</a:t>
            </a:r>
            <a:r>
              <a:rPr b="1"/>
              <a:t> Databricks Cloud</a:t>
            </a:r>
            <a:r>
              <a:t> )</a:t>
            </a:r>
          </a:p>
          <a:p>
            <a:r>
              <a:t> Databricks is recognized as a leading provider for Data Analytics and Machine Learning platform  (Source:</a:t>
            </a:r>
            <a:r>
              <a:rPr>
                <a:hlinkClick r:id="rId3"/>
              </a:rPr>
              <a:t> Gartner report</a:t>
            </a:r>
            <a:r>
              <a:t> )</a:t>
            </a:r>
          </a:p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databricks-gartner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352" y="1956816"/>
            <a:ext cx="6190488" cy="6336792"/>
          </a:xfrm>
          <a:prstGeom prst="rect">
            <a:avLst/>
          </a:prstGeom>
        </p:spPr>
      </p:pic>
      <p:pic>
        <p:nvPicPr>
          <p:cNvPr id="6" name="Picture 5" descr="databricks-logo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7580375"/>
            <a:ext cx="3776472" cy="6492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 sz="quarter"/>
          </p:nvPr>
        </p:nvSpPr>
        <p:spPr/>
        <p:txBody>
          <a:bodyPr/>
          <a:lstStyle/>
          <a:p>
            <a:pPr>
              <a:defRPr sz="2300"/>
            </a:pPr>
            <a:r>
              <a:rPr b="1"/>
              <a:t>Spark Intro
</a:t>
            </a:r>
            <a:r>
              <a:t>Spark Use Cases
</a:t>
            </a:r>
            <a:r>
              <a:t>Spark and Hadoop
</a:t>
            </a:r>
            <a:r>
              <a:t>Running Spark
</a:t>
            </a:r>
            <a:r>
              <a:t>Spark 3
</a:t>
            </a:r>
            <a:r>
              <a:t>Hands on With Spark
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 wrap="square">
            <a:noAutofit/>
          </a:bodyPr>
          <a:lstStyle/>
          <a:p>
            <a:r>
              <a:rPr sz="4200" b="1" i="0">
                <a:latin typeface="Times New Roman"/>
              </a:rPr>
              <a:t>Spark Intro</a:t>
            </a:r>
            <a:endParaRPr sz="4200" b="1" i="0"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Databricks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1280160"/>
          <a:lstStyle/>
          <a:p/>
          <a:p>
            <a:r>
              <a:t> A hosted platform of Spark</a:t>
            </a:r>
          </a:p>
          <a:p>
            <a:r>
              <a:t> Zero maintenance</a:t>
            </a:r>
          </a:p>
          <a:p>
            <a:r>
              <a:t> Auto scale  based on work loads</a:t>
            </a:r>
          </a:p>
          <a:p>
            <a:r>
              <a:t> Community edition is free</a:t>
            </a:r>
          </a:p>
          <a:p>
            <a:pPr lvl="1"/>
            <a:r>
              <a:t> A single node with 6GB memory</a:t>
            </a:r>
          </a:p>
          <a:p>
            <a:pPr lvl="1"/>
            <a:r>
              <a:t> Notebook environment</a:t>
            </a:r>
          </a:p>
          <a:p>
            <a:r>
              <a:t> https://community.cloud.databricks.com/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databricks-cloud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27" y="2295144"/>
            <a:ext cx="7287768" cy="47000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Spark is pretty well supported on all major cloud platforms</a:t>
            </a:r>
          </a:p>
          <a:p>
            <a:r>
              <a:t> Basic idea:</a:t>
            </a:r>
          </a:p>
          <a:p>
            <a:pPr lvl="1"/>
            <a:r>
              <a:t> Upload data into Cloud storage</a:t>
            </a:r>
          </a:p>
          <a:p>
            <a:pPr lvl="1"/>
            <a:r>
              <a:t> Spin up on-demand Spark cluster to process your data</a:t>
            </a:r>
          </a:p>
          <a:p>
            <a:pPr lvl="1"/>
            <a:r>
              <a:t> Shutdown when done</a:t>
            </a:r>
          </a:p>
          <a:p>
            <a:pPr lvl="1"/>
            <a:r>
              <a:t> Pay for use of compute and storage</a:t>
            </a:r>
          </a:p>
          <a:p>
            <a:r>
              <a:t> Amazon offers</a:t>
            </a:r>
            <a:r>
              <a:rPr b="1"/>
              <a:t> Elastic Map Reduce (EMR)</a:t>
            </a:r>
            <a:r>
              <a:t> that includes Spark</a:t>
            </a:r>
          </a:p>
          <a:p>
            <a:r>
              <a:t> Google has</a:t>
            </a:r>
            <a:r>
              <a:rPr b="1"/>
              <a:t> DataProc</a:t>
            </a:r>
            <a:r>
              <a:t> that provisions Spark clusters</a:t>
            </a:r>
          </a:p>
          <a:p>
            <a:r>
              <a:t> Azure has</a:t>
            </a:r>
            <a:r>
              <a:rPr b="1"/>
              <a:t> HDInsight</a:t>
            </a:r>
            <a:r>
              <a:t> * that includes Spark</a:t>
            </a:r>
          </a:p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google-cloud-logo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2" y="7808975"/>
            <a:ext cx="4005072" cy="1307592"/>
          </a:xfrm>
          <a:prstGeom prst="rect">
            <a:avLst/>
          </a:prstGeom>
        </p:spPr>
      </p:pic>
      <p:pic>
        <p:nvPicPr>
          <p:cNvPr id="6" name="Picture 5" descr="aws-logo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2" y="7936992"/>
            <a:ext cx="3154680" cy="1179576"/>
          </a:xfrm>
          <a:prstGeom prst="rect">
            <a:avLst/>
          </a:prstGeom>
        </p:spPr>
      </p:pic>
      <p:pic>
        <p:nvPicPr>
          <p:cNvPr id="7" name="Picture 6" descr="azure-logo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680" y="7936992"/>
            <a:ext cx="4096512" cy="11795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Operating system</a:t>
            </a:r>
          </a:p>
          <a:p>
            <a:pPr lvl="1"/>
            <a:r>
              <a:t> Development: Windows, Mac, Linux</a:t>
            </a:r>
          </a:p>
          <a:p>
            <a:pPr lvl="1"/>
            <a:r>
              <a:t> Deployment: Linux</a:t>
            </a:r>
          </a:p>
          <a:p>
            <a:r>
              <a:t> Languages:</a:t>
            </a:r>
          </a:p>
          <a:p>
            <a:pPr lvl="1"/>
            <a:r>
              <a:t> Spark 3:  JDK 11, Scala 2.12+,  Python 3</a:t>
            </a:r>
          </a:p>
          <a:p>
            <a:pPr lvl="1"/>
            <a:r>
              <a:t> Spark 2:  JDK 8 or 11,  Scala 2.11,  Python 2 or 3</a:t>
            </a:r>
          </a:p>
          <a:p>
            <a:r>
              <a:t> Hardware</a:t>
            </a:r>
          </a:p>
          <a:p/>
          <a:p/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35024" y="6611112"/>
          <a:ext cx="13341096" cy="2532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720"/>
                <a:gridCol w="5193792"/>
                <a:gridCol w="4672584"/>
              </a:tblGrid>
              <a:tr h="633222">
                <a:tc>
                  <a:txBody>
                    <a:bodyPr/>
                    <a:lstStyle/>
                    <a:p>
                      <a:r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Production</a:t>
                      </a:r>
                    </a:p>
                  </a:txBody>
                  <a:tcPr/>
                </a:tc>
              </a:tr>
              <a:tr h="633222">
                <a:tc>
                  <a:txBody>
                    <a:bodyPr/>
                    <a:lstStyle/>
                    <a:p>
                      <a: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2+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12+ core</a:t>
                      </a:r>
                    </a:p>
                  </a:txBody>
                  <a:tcPr/>
                </a:tc>
              </a:tr>
              <a:tr h="633222">
                <a:tc>
                  <a:txBody>
                    <a:bodyPr/>
                    <a:lstStyle/>
                    <a:p>
                      <a:r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4+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256+ G</a:t>
                      </a:r>
                    </a:p>
                  </a:txBody>
                  <a:tcPr/>
                </a:tc>
              </a:tr>
              <a:tr h="633222">
                <a:tc>
                  <a:txBody>
                    <a:bodyPr/>
                    <a:lstStyle/>
                    <a:p>
                      <a:r>
                        <a:t>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- Single spindle</a:t>
                      </a:r>
                      <a:br/>
                      <a:r>
                        <a:t>- Few gigs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- Multiple spindles</a:t>
                      </a:r>
                      <a:br/>
                      <a:r>
                        <a:t>- Several Terabytes per node</a:t>
                      </a:r>
                      <a:br/>
                      <a:r>
                        <a:t/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Scaling on Hadoop (On Premise)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Hadoop achieves scale by</a:t>
            </a:r>
            <a:r>
              <a:rPr b="1"/>
              <a:t> co-locating</a:t>
            </a:r>
            <a:r>
              <a:t> data and compute</a:t>
            </a:r>
          </a:p>
          <a:p>
            <a:r>
              <a:t> So applications running on Hadoop cluster, mostly process local data (aka</a:t>
            </a:r>
            <a:r>
              <a:rPr b="1"/>
              <a:t> data locality</a:t>
            </a:r>
            <a:r>
              <a:t> )</a:t>
            </a:r>
          </a:p>
          <a:p>
            <a:r>
              <a:t> Pros:</a:t>
            </a:r>
          </a:p>
          <a:p>
            <a:pPr lvl="1"/>
            <a:r>
              <a:t> Works well on on-prem architecture (1G-10G networks)</a:t>
            </a:r>
          </a:p>
          <a:p>
            <a:pPr lvl="1"/>
            <a:r>
              <a:t> Very fast processing, because of data locality</a:t>
            </a:r>
          </a:p>
          <a:p>
            <a:r>
              <a:t> Cons:</a:t>
            </a:r>
          </a:p>
          <a:p>
            <a:pPr lvl="1"/>
            <a:r>
              <a:t> The cluster size is fixed; very hard to scale up/down dynamically based on demand</a:t>
            </a:r>
          </a:p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hadoop-highlev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7168896"/>
            <a:ext cx="6821424" cy="3108960"/>
          </a:xfrm>
          <a:prstGeom prst="rect">
            <a:avLst/>
          </a:prstGeom>
        </p:spPr>
      </p:pic>
      <p:pic>
        <p:nvPicPr>
          <p:cNvPr id="6" name="Picture 5" descr="spark_and_hdf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256" y="7726679"/>
            <a:ext cx="6126480" cy="25328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Scaling on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923543"/>
          <a:lstStyle/>
          <a:p/>
          <a:p>
            <a:r>
              <a:t> In Cloud architecture, storage and compute are separate!</a:t>
            </a:r>
          </a:p>
          <a:p>
            <a:r>
              <a:t> Compute nodes stream data from storage (called buckets)</a:t>
            </a:r>
          </a:p>
          <a:p>
            <a:r>
              <a:t> For this to work, compute nodes and storage must have</a:t>
            </a:r>
            <a:r>
              <a:rPr b="1"/>
              <a:t> ultra high speed</a:t>
            </a:r>
            <a:r>
              <a:t> network</a:t>
            </a:r>
          </a:p>
          <a:p>
            <a:r>
              <a:t> Google built the next gen network for their data centers  using custom hardware, software, network switches (</a:t>
            </a:r>
            <a:r>
              <a:rPr>
                <a:hlinkClick r:id="rId3"/>
              </a:rPr>
              <a:t> source</a:t>
            </a:r>
            <a:r>
              <a:t> )</a:t>
            </a:r>
          </a:p>
          <a:p>
            <a:r>
              <a:t> It can deliver more than</a:t>
            </a:r>
            <a:r>
              <a:rPr b="1"/>
              <a:t> 1 Petabit/sec</a:t>
            </a:r>
            <a:r>
              <a:t> of total bisection bandwidth.</a:t>
            </a:r>
          </a:p>
          <a:p>
            <a:r>
              <a:t> To put this in perspective,</a:t>
            </a:r>
          </a:p>
          <a:p>
            <a:pPr lvl="1"/>
            <a:r>
              <a:t> enough for 100,000 servers to exchange information at 10Gb/s each</a:t>
            </a:r>
          </a:p>
          <a:p>
            <a:pPr lvl="1"/>
            <a:r>
              <a:t> enough to read the entire scanned contents of the Library of Congress in less than 1/10th of a second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cloud-storage-and-comput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32" y="1956816"/>
            <a:ext cx="5084064" cy="308152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Scaling on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438912"/>
          <a:lstStyle/>
          <a:p/>
          <a:p>
            <a:r>
              <a:t> Pros:</a:t>
            </a:r>
          </a:p>
          <a:p>
            <a:pPr lvl="1"/>
            <a:r>
              <a:t> Gives a lot of flexibility on scaling and scheduling computes</a:t>
            </a:r>
          </a:p>
          <a:p>
            <a:pPr lvl="1"/>
            <a:r>
              <a:t> Can dynamically scale compute capacity up/down</a:t>
            </a:r>
          </a:p>
          <a:p>
            <a:pPr lvl="1"/>
            <a:r>
              <a:t> Leverages massive infrastructure the cloud vendors have</a:t>
            </a:r>
          </a:p>
          <a:p>
            <a:pPr lvl="1"/>
            <a:r>
              <a:t> Implemented by cloud vendors / hosted platforms</a:t>
            </a:r>
          </a:p>
          <a:p>
            <a:r>
              <a:t> Cons:</a:t>
            </a:r>
          </a:p>
          <a:p>
            <a:pPr lvl="1"/>
            <a:r>
              <a:t> Not easily implemented on-prem/in-house</a:t>
            </a:r>
          </a:p>
          <a:p>
            <a:pPr lvl="1"/>
            <a:r>
              <a:t> Need to be on a cloud environment</a:t>
            </a:r>
          </a:p>
          <a:p>
            <a:pPr lvl="1"/>
            <a:r>
              <a:t> Costs can add up for storage and compute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cloud-storage-and-comput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514600"/>
            <a:ext cx="5623560" cy="341071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Running a Spark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When a Spark application is launched, the following things happen:</a:t>
            </a:r>
          </a:p>
          <a:p>
            <a:pPr lvl="1"/>
            <a:r>
              <a:t> Spark talks to the</a:t>
            </a:r>
            <a:r>
              <a:rPr b="1"/>
              <a:t> cluster manager (CM)</a:t>
            </a:r>
            <a:r>
              <a:t> , to request resources</a:t>
            </a:r>
          </a:p>
          <a:p>
            <a:pPr lvl="1"/>
            <a:r>
              <a:t> CM allocates resources for the Spark application</a:t>
            </a:r>
          </a:p>
          <a:p>
            <a:pPr lvl="1"/>
            <a:r>
              <a:t> Spark then distributes the code to</a:t>
            </a:r>
            <a:r>
              <a:rPr b="1"/>
              <a:t> worker nodes</a:t>
            </a:r>
          </a:p>
          <a:p>
            <a:pPr lvl="1"/>
            <a:r>
              <a:rPr b="1"/>
              <a:t> Executors</a:t>
            </a:r>
            <a:r>
              <a:t> on worker nodes start computing</a:t>
            </a:r>
          </a:p>
          <a:p>
            <a:pPr lvl="1"/>
            <a:r>
              <a:t> Each Executor can employ multiple</a:t>
            </a:r>
            <a:r>
              <a:rPr b="1"/>
              <a:t> tasks</a:t>
            </a:r>
            <a:r>
              <a:t> to parallelize the work</a:t>
            </a:r>
          </a:p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architecture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791" y="5568696"/>
            <a:ext cx="7909560" cy="518464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Parallelizing Computations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822960"/>
          <a:lstStyle/>
          <a:p/>
          <a:p>
            <a:r>
              <a:t> Here is a simple example of doing a COUNT in a distributed way</a:t>
            </a:r>
          </a:p>
          <a:p>
            <a:r>
              <a:t> Each worker computes the count for the data it has</a:t>
            </a:r>
          </a:p>
          <a:p>
            <a:r>
              <a:t> And then an 'aggregator (reducer)' combines the results from multiple workers to produce a final count</a:t>
            </a:r>
          </a:p>
          <a:p>
            <a:r>
              <a:t> Machine learning computations are more complex; But Spark handles the parallelism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distributed-exec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528" y="1956816"/>
            <a:ext cx="7114032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 sz="quarter"/>
          </p:nvPr>
        </p:nvSpPr>
        <p:spPr/>
        <p:txBody>
          <a:bodyPr/>
          <a:lstStyle/>
          <a:p>
            <a:pPr>
              <a:defRPr sz="2300"/>
            </a:pPr>
            <a:r>
              <a:t>Spark Intro
</a:t>
            </a:r>
            <a:r>
              <a:t>Spark Use Cases
</a:t>
            </a:r>
            <a:r>
              <a:t>Spark and Hadoop
</a:t>
            </a:r>
            <a:r>
              <a:t>Running Spark
</a:t>
            </a:r>
            <a:r>
              <a:rPr b="1"/>
              <a:t>Spark 3
</a:t>
            </a:r>
            <a:r>
              <a:t>Hands on With Spark
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 wrap="square">
            <a:noAutofit/>
          </a:bodyPr>
          <a:lstStyle/>
          <a:p>
            <a:r>
              <a:rPr sz="4200" b="1" i="0">
                <a:latin typeface="Times New Roman"/>
              </a:rPr>
              <a:t>Spark 3</a:t>
            </a:r>
            <a:endParaRPr sz="4200" b="1" i="0"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 Spark 3 is a big release;  2020 Q3</a:t>
            </a:r>
          </a:p>
          <a:p>
            <a:r>
              <a:rPr b="1"/>
              <a:t> Performance focused</a:t>
            </a:r>
          </a:p>
          <a:p>
            <a:r>
              <a:t> Over 3400+ patches (alost half of them for Spark SQL)</a:t>
            </a:r>
          </a:p>
          <a:p>
            <a:r>
              <a:t> Easy to switch from 2.x</a:t>
            </a:r>
          </a:p>
          <a:p>
            <a:r>
              <a:t> Spark 3 features:</a:t>
            </a:r>
          </a:p>
          <a:p>
            <a:pPr lvl="1"/>
            <a:r>
              <a:t> Delta Lake</a:t>
            </a:r>
          </a:p>
          <a:p>
            <a:pPr lvl="1"/>
            <a:r>
              <a:t> Spark SQL improvements (adaptive query execution)</a:t>
            </a:r>
          </a:p>
          <a:p>
            <a:pPr lvl="1"/>
            <a:r>
              <a:t> Better python performance</a:t>
            </a:r>
          </a:p>
          <a:p>
            <a:pPr lvl="1"/>
            <a:r>
              <a:t> Better Structured Streaming + metrics</a:t>
            </a:r>
          </a:p>
          <a:p>
            <a:pPr lvl="1"/>
            <a:r>
              <a:t> More on these in the next slides</a:t>
            </a:r>
          </a:p>
          <a:p>
            <a:r>
              <a:t> References</a:t>
            </a:r>
          </a:p>
          <a:p>
            <a:pPr lvl="1"/>
            <a:r>
              <a:rPr>
                <a:hlinkClick r:id="rId4"/>
              </a:rPr>
              <a:t> Spark Summit 2020 Keynote - Spark 3</a:t>
            </a:r>
          </a:p>
          <a:p>
            <a:pPr lvl="1"/>
            <a:r>
              <a:rPr>
                <a:hlinkClick r:id="rId5"/>
              </a:rPr>
              <a:t> Introducing Apache Spark 3.0 - blog</a:t>
            </a:r>
          </a:p>
          <a:p>
            <a:pPr lvl="1"/>
            <a:r>
              <a:rPr>
                <a:hlinkClick r:id="rId6"/>
              </a:rPr>
              <a:t> Spark 3.0 Features with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2-vs-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336" y="1719072"/>
            <a:ext cx="6190488" cy="1691640"/>
          </a:xfrm>
          <a:prstGeom prst="rect">
            <a:avLst/>
          </a:prstGeom>
        </p:spPr>
      </p:pic>
      <p:pic>
        <p:nvPicPr>
          <p:cNvPr id="6" name="Picture 5" descr="spark3-patch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104" y="6620256"/>
            <a:ext cx="4864608" cy="4535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Big Data V1: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2139695"/>
          <a:lstStyle/>
          <a:p/>
          <a:p>
            <a:r>
              <a:t> Hadoop was the first Big Data platform to be widely adopted</a:t>
            </a:r>
          </a:p>
          <a:p>
            <a:r>
              <a:t> Hadoop has three main components</a:t>
            </a:r>
          </a:p>
          <a:p>
            <a:pPr lvl="1"/>
            <a:r>
              <a:t> Storage:</a:t>
            </a:r>
            <a:r>
              <a:rPr b="1"/>
              <a:t> HDFS</a:t>
            </a:r>
            <a:r>
              <a:t> - Store huge amount of data in a distributed fashion</a:t>
            </a:r>
          </a:p>
          <a:p>
            <a:pPr lvl="1"/>
            <a:r>
              <a:t> Operating System:</a:t>
            </a:r>
            <a:r>
              <a:rPr b="1"/>
              <a:t> YARN</a:t>
            </a:r>
            <a:r>
              <a:t> - manage the cluster</a:t>
            </a:r>
          </a:p>
          <a:p>
            <a:pPr lvl="1"/>
            <a:r>
              <a:t> Processing:</a:t>
            </a:r>
            <a:r>
              <a:rPr b="1"/>
              <a:t> MapReduce Engine</a:t>
            </a:r>
            <a:r>
              <a:t> - distributed computing</a:t>
            </a:r>
          </a:p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hadoop-logo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184" y="2249424"/>
            <a:ext cx="3813048" cy="886968"/>
          </a:xfrm>
          <a:prstGeom prst="rect">
            <a:avLst/>
          </a:prstGeom>
        </p:spPr>
      </p:pic>
      <p:pic>
        <p:nvPicPr>
          <p:cNvPr id="6" name="Picture 5" descr="hadoop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544" y="6711696"/>
            <a:ext cx="7287768" cy="350215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3 SQL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301751"/>
          <a:lstStyle/>
          <a:p/>
          <a:p/>
          <a:p>
            <a:r>
              <a:t> Spark SQL is very widely used</a:t>
            </a:r>
          </a:p>
          <a:p>
            <a:r>
              <a:t> Spark has one of the best SQL engines around</a:t>
            </a:r>
          </a:p>
          <a:p>
            <a:r>
              <a:t> ANSI SQL support improved</a:t>
            </a:r>
          </a:p>
          <a:p>
            <a:r>
              <a:rPr b="1"/>
              <a:t> Adaptive Query Execution (AQE)</a:t>
            </a:r>
            <a:r>
              <a:t> :</a:t>
            </a:r>
          </a:p>
          <a:p>
            <a:pPr lvl="1"/>
            <a:r>
              <a:t> Can adjust execution plan at runtime (change number of reduces ..etc)</a:t>
            </a:r>
          </a:p>
          <a:p>
            <a:pPr lvl="1"/>
            <a:r>
              <a:t> Can even observe</a:t>
            </a:r>
            <a:r>
              <a:rPr b="1"/>
              <a:t> data skew</a:t>
            </a:r>
            <a:r>
              <a:t> and make changes (This is a big deal, as it happens a lot in real life workloads)</a:t>
            </a:r>
          </a:p>
          <a:p>
            <a:pPr lvl="1"/>
            <a:r>
              <a:t> Can do effective joins automatically</a:t>
            </a:r>
          </a:p>
          <a:p>
            <a:r>
              <a:rPr>
                <a:hlinkClick r:id="rId4"/>
              </a:rPr>
              <a:t> 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sql-benchmark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128" y="2139696"/>
            <a:ext cx="3218688" cy="4270248"/>
          </a:xfrm>
          <a:prstGeom prst="rect">
            <a:avLst/>
          </a:prstGeom>
        </p:spPr>
      </p:pic>
      <p:pic>
        <p:nvPicPr>
          <p:cNvPr id="6" name="Picture 5" descr="spark3-sql-aqe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240" y="7004304"/>
            <a:ext cx="5751576" cy="390448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3 Python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New APIs for Pandas function</a:t>
            </a:r>
          </a:p>
          <a:p>
            <a:r>
              <a:t> Faster</a:t>
            </a:r>
            <a:r>
              <a:rPr>
                <a:hlinkClick r:id="rId2"/>
              </a:rPr>
              <a:t> Apache Arrow</a:t>
            </a:r>
            <a:r>
              <a:t> based calls to Python user code</a:t>
            </a:r>
          </a:p>
          <a:p>
            <a:pPr lvl="1"/>
            <a:r>
              <a:t> Apache Arrow is a language-independent columnar memory format, for efficient operations on modern hardware like CPUs and GPUs.</a:t>
            </a:r>
          </a:p>
          <a:p>
            <a:pPr lvl="1"/>
            <a:r>
              <a:t> Also supports zero-copy reads for lightning-fast data access without serialization overhead.</a:t>
            </a:r>
          </a:p>
          <a:p>
            <a:r>
              <a:t> UDFs (User Defined Functions) are easier to write and perform better</a:t>
            </a:r>
          </a:p>
          <a:p>
            <a:r>
              <a:rPr>
                <a:hlinkClick r:id="rId3"/>
              </a:rPr>
              <a:t> Source</a:t>
            </a:r>
          </a:p>
          <a:p/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3-python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4" y="6281928"/>
            <a:ext cx="7479792" cy="412394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3 and 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621792"/>
          <a:lstStyle/>
          <a:p/>
          <a:p>
            <a:r>
              <a:t> Spark 3 recognizes GPUs as a first-class resource along with CPU and system memory</a:t>
            </a:r>
          </a:p>
          <a:p>
            <a:r>
              <a:t> So Spark can place GPU-accelerated workloads directly onto servers containing the necessary GPU resources</a:t>
            </a:r>
          </a:p>
          <a:p>
            <a:r>
              <a:t> Operations on Dataframes, Spark SQL and Spark ML can utilize GPU</a:t>
            </a:r>
          </a:p>
          <a:p>
            <a:r>
              <a:rPr>
                <a:hlinkClick r:id="rId3"/>
              </a:rPr>
              <a:t> NVIDIA Rapids</a:t>
            </a:r>
            <a:r>
              <a:t> library enables GPU acceleration for Spark</a:t>
            </a:r>
          </a:p>
          <a:p>
            <a:r>
              <a:t> References:</a:t>
            </a:r>
          </a:p>
          <a:p>
            <a:pPr lvl="1"/>
            <a:r>
              <a:rPr>
                <a:hlinkClick r:id="rId3"/>
              </a:rPr>
              <a:t> NVIDIA page on Spark + GPU</a:t>
            </a:r>
          </a:p>
          <a:p>
            <a:pPr lvl="1"/>
            <a:r>
              <a:rPr>
                <a:hlinkClick r:id="rId4"/>
              </a:rPr>
              <a:t> Get free ebook on Spark + GPU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gpu-nvidi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696" y="1956816"/>
            <a:ext cx="6912864" cy="40050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Ecosystem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hlinkClick r:id="rId2"/>
              </a:rPr>
              <a:t> Koalas</a:t>
            </a:r>
            <a:r>
              <a:t> :  Pandas API over Spark</a:t>
            </a:r>
          </a:p>
          <a:p>
            <a:r>
              <a:rPr>
                <a:hlinkClick r:id="rId3"/>
              </a:rPr>
              <a:t> Delta Lake</a:t>
            </a:r>
            <a:r>
              <a:t> - Reliable, transactional table storage for Big Data</a:t>
            </a:r>
          </a:p>
          <a:p>
            <a:r>
              <a:rPr>
                <a:hlinkClick r:id="rId4"/>
              </a:rPr>
              <a:t> Scikit Learn on Spark</a:t>
            </a:r>
            <a:r>
              <a:t> Run ML algorithms from Scikit Learn library on Spark</a:t>
            </a:r>
          </a:p>
          <a:p>
            <a:r>
              <a:rPr>
                <a:hlinkClick r:id="rId5"/>
              </a:rPr>
              <a:t> Spark Rapids</a:t>
            </a:r>
            <a:r>
              <a:t> - GPU acceleration</a:t>
            </a:r>
          </a:p>
          <a:p>
            <a:r>
              <a:rPr>
                <a:hlinkClick r:id="rId6"/>
              </a:rPr>
              <a:t> Data-fu Spark</a:t>
            </a:r>
            <a:r>
              <a:t> - A good collection of UDFs for Spark</a:t>
            </a:r>
          </a:p>
          <a:p>
            <a:r>
              <a:rPr>
                <a:hlinkClick r:id="rId7"/>
              </a:rPr>
              <a:t> MLFLow</a:t>
            </a:r>
            <a:r>
              <a:t> - Manage machine learning lifecycle</a:t>
            </a:r>
          </a:p>
          <a:p>
            <a:r>
              <a:rPr>
                <a:hlinkClick r:id="rId8"/>
              </a:rPr>
              <a:t> More</a:t>
            </a:r>
          </a:p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koalas-logo-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9464" y="6995160"/>
            <a:ext cx="3328416" cy="2990088"/>
          </a:xfrm>
          <a:prstGeom prst="rect">
            <a:avLst/>
          </a:prstGeom>
        </p:spPr>
      </p:pic>
      <p:pic>
        <p:nvPicPr>
          <p:cNvPr id="6" name="Picture 5" descr="spark-delta-lake-logo-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064" y="7772400"/>
            <a:ext cx="6062472" cy="144475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Delta Lake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 Delta Lake is an implementation of modern Data Lake</a:t>
            </a:r>
          </a:p>
          <a:p>
            <a:r>
              <a:t> Features:</a:t>
            </a:r>
          </a:p>
          <a:p>
            <a:pPr lvl="1"/>
            <a:r>
              <a:t> Fully atomic operations</a:t>
            </a:r>
          </a:p>
          <a:p>
            <a:pPr lvl="1"/>
            <a:r>
              <a:t> Transactions are supported</a:t>
            </a:r>
          </a:p>
          <a:p>
            <a:pPr lvl="1"/>
            <a:r>
              <a:t> Scalable to massive amount of data</a:t>
            </a:r>
          </a:p>
          <a:p>
            <a:r>
              <a:t> For more details see</a:t>
            </a:r>
            <a:r>
              <a:rPr b="1"/>
              <a:t> Delta-Lake</a:t>
            </a:r>
            <a:r>
              <a:t> 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of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hlinkClick r:id="rId2"/>
              </a:rPr>
              <a:t> Project Zen</a:t>
            </a:r>
            <a:r>
              <a:t> - Improve Python usability and Spark</a:t>
            </a:r>
          </a:p>
          <a:p>
            <a:r>
              <a:t> Continue improving Spark SQL Adaptive Query Execution (AQE) engine</a:t>
            </a:r>
          </a:p>
          <a:p>
            <a:r>
              <a:t> Continue improving ANSI SQL compliance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hlinkClick r:id="rId2"/>
              </a:rPr>
              <a:t> Learning Spark - 2nd edition</a:t>
            </a:r>
            <a:r>
              <a:t> by Jules S. Damji, Brooke Wenig, Tathagata Das, Denny Lee</a:t>
            </a:r>
          </a:p>
          <a:p>
            <a:r>
              <a:rPr>
                <a:hlinkClick r:id="rId3"/>
              </a:rPr>
              <a:t> High Performance Spark</a:t>
            </a:r>
            <a:r>
              <a:t> by Holden Karau, Rachel Warren</a:t>
            </a:r>
          </a:p>
          <a:p>
            <a:r>
              <a:rPr>
                <a:hlinkClick r:id="rId4"/>
              </a:rPr>
              <a:t> Spark - 10 years</a:t>
            </a:r>
            <a:r>
              <a:t> - from Spark + AI Summit 2020</a:t>
            </a:r>
          </a:p>
          <a:p>
            <a:r>
              <a:rPr>
                <a:hlinkClick r:id="rId5"/>
              </a:rPr>
              <a:t> Databricks blog</a:t>
            </a:r>
            <a:r>
              <a:t> - keep up with latest Spark news</a:t>
            </a:r>
          </a:p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learning-spark-2nd-ed-9781492050049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808" y="5495544"/>
            <a:ext cx="3465576" cy="4617720"/>
          </a:xfrm>
          <a:prstGeom prst="rect">
            <a:avLst/>
          </a:prstGeom>
        </p:spPr>
      </p:pic>
      <p:pic>
        <p:nvPicPr>
          <p:cNvPr id="6" name="Picture 5" descr="high-performance-spark-9781491943205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616" y="5495544"/>
            <a:ext cx="3465576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 sz="quarter"/>
          </p:nvPr>
        </p:nvSpPr>
        <p:spPr/>
        <p:txBody>
          <a:bodyPr/>
          <a:lstStyle/>
          <a:p>
            <a:pPr>
              <a:defRPr sz="2300"/>
            </a:pPr>
            <a:r>
              <a:t>Spark Intro
</a:t>
            </a:r>
            <a:r>
              <a:t>Spark Use Cases
</a:t>
            </a:r>
            <a:r>
              <a:t>Spark and Hadoop
</a:t>
            </a:r>
            <a:r>
              <a:t>Running Spark
</a:t>
            </a:r>
            <a:r>
              <a:t>Spark 3
</a:t>
            </a:r>
            <a:r>
              <a:rPr b="1"/>
              <a:t>Hands on With Spark
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 wrap="square">
            <a:noAutofit/>
          </a:bodyPr>
          <a:lstStyle/>
          <a:p>
            <a:r>
              <a:rPr sz="4200" b="1" i="0">
                <a:latin typeface="Times New Roman"/>
              </a:rPr>
              <a:t>Hands on With Spark</a:t>
            </a:r>
            <a:endParaRPr sz="4200" b="1" i="0">
              <a:latin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Lab: Access Lab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 We can use either</a:t>
            </a:r>
          </a:p>
          <a:p>
            <a:pPr lvl="1"/>
            <a:r>
              <a:t> training VMs in the Cloud</a:t>
            </a:r>
          </a:p>
          <a:p>
            <a:pPr lvl="1"/>
            <a:r>
              <a:t> or</a:t>
            </a:r>
            <a:r>
              <a:rPr>
                <a:hlinkClick r:id="rId4"/>
              </a:rPr>
              <a:t> Databricks community cloud</a:t>
            </a:r>
          </a:p>
          <a:p>
            <a:r>
              <a:t> If using</a:t>
            </a:r>
            <a:r>
              <a:rPr b="1"/>
              <a:t> training VMs</a:t>
            </a:r>
          </a:p>
          <a:p>
            <a:pPr lvl="1"/>
            <a:r>
              <a:t> Allocate VMs to students in class</a:t>
            </a:r>
          </a:p>
          <a:p>
            <a:pPr lvl="1"/>
            <a:r>
              <a:t> Point them to IP address of the machine</a:t>
            </a:r>
          </a:p>
          <a:p>
            <a:pPr lvl="1"/>
            <a:r>
              <a:t> Access the IP address in a browser</a:t>
            </a:r>
          </a:p>
          <a:p>
            <a:pPr lvl="1"/>
            <a:r>
              <a:t> Make sure they can see the sandbox splash 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lab-set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192" y="2011680"/>
            <a:ext cx="6144768" cy="2039112"/>
          </a:xfrm>
          <a:prstGeom prst="rect">
            <a:avLst/>
          </a:prstGeom>
        </p:spPr>
      </p:pic>
      <p:pic>
        <p:nvPicPr>
          <p:cNvPr id="6" name="Picture 5" descr="training-sandbox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736" y="4910328"/>
            <a:ext cx="5120640" cy="503834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Lab: Test Jupyter + Spark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521208"/>
          <a:lstStyle/>
          <a:p/>
          <a:p>
            <a:r>
              <a:t> Access</a:t>
            </a:r>
            <a:r>
              <a:rPr b="1"/>
              <a:t> Jupyter Labs</a:t>
            </a:r>
          </a:p>
          <a:p>
            <a:r>
              <a:t> Access</a:t>
            </a:r>
            <a:r>
              <a:rPr b="1"/>
              <a:t> Spark Master UI</a:t>
            </a:r>
          </a:p>
          <a:p>
            <a:r>
              <a:t> If accessing services don't work, it is highly likely a network issue. Try the following</a:t>
            </a:r>
          </a:p>
          <a:p>
            <a:pPr lvl="1"/>
            <a:r>
              <a:t> Try proxy access button</a:t>
            </a:r>
          </a:p>
          <a:p>
            <a:pPr lvl="1"/>
            <a:r>
              <a:t> Disable any VPN software on student's laptop</a:t>
            </a:r>
          </a:p>
          <a:p>
            <a:pPr lvl="1"/>
            <a:r>
              <a:t> Connect to 'guest' network</a:t>
            </a:r>
          </a:p>
          <a:p>
            <a:pPr lvl="1"/>
            <a:r>
              <a:t> Try connecting via 'mobile hotspot'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jupyter-labs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280" y="2386584"/>
            <a:ext cx="6409944" cy="63185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MapReduce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1335024"/>
          <a:lstStyle/>
          <a:p/>
          <a:p>
            <a:r>
              <a:t> MapReduce was state of the art around 2008</a:t>
            </a:r>
          </a:p>
          <a:p>
            <a:r>
              <a:t> It was written for a time when</a:t>
            </a:r>
          </a:p>
          <a:p>
            <a:pPr lvl="1"/>
            <a:r>
              <a:t> Data was on disk</a:t>
            </a:r>
          </a:p>
          <a:p>
            <a:pPr lvl="1"/>
            <a:r>
              <a:t> And most processing was batch</a:t>
            </a:r>
          </a:p>
          <a:p>
            <a:r>
              <a:t> How ever MR had its limitations</a:t>
            </a:r>
          </a:p>
          <a:p>
            <a:pPr lvl="1"/>
            <a:r>
              <a:t> It had high overhead</a:t>
            </a:r>
          </a:p>
          <a:p>
            <a:pPr lvl="1"/>
            <a:r>
              <a:t> It didn't support 'in-memory' processing</a:t>
            </a:r>
          </a:p>
          <a:p>
            <a:pPr lvl="1"/>
            <a:r>
              <a:t> It couldn't do 'streaming / real time' work loads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hadoop-mapreduce-logo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512" y="1956816"/>
            <a:ext cx="4215384" cy="134416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Lab: Distribute Lab Bundle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/>
              <a:t> To instructor:</a:t>
            </a:r>
          </a:p>
          <a:p>
            <a:pPr lvl="1"/>
            <a:r>
              <a:t> create a lab bundle</a:t>
            </a:r>
          </a:p>
          <a:p/>
          <a:p/>
          <a:p>
            <a:r>
              <a:t> This will create a zip file (</a:t>
            </a:r>
            <a:r>
              <a:rPr>
                <a:latin typeface="Courier New"/>
              </a:rPr>
              <a:t> labs.out/spark-labs.zip</a:t>
            </a:r>
            <a:r>
              <a:t> )</a:t>
            </a:r>
          </a:p>
          <a:p>
            <a:r>
              <a:t> Distribute this bundle to students</a:t>
            </a:r>
          </a:p>
          <a:p>
            <a:pPr lvl="1"/>
            <a:r>
              <a:t> Upload it to Google drive or Amazon S3</a:t>
            </a:r>
          </a:p>
          <a:p>
            <a:pPr lvl="1"/>
            <a:r>
              <a:rPr b="1"/>
              <a:t> Explain the difference between .md, .ipynb, .html files</a:t>
            </a:r>
          </a:p>
          <a:p>
            <a:r>
              <a:rPr b="1"/>
              <a:t> To students</a:t>
            </a:r>
          </a:p>
          <a:p>
            <a:pPr lvl="1"/>
            <a:r>
              <a:t> You can open html files in browser to see lab instructions</a:t>
            </a:r>
          </a:p>
          <a:p>
            <a:pPr lvl="1"/>
            <a:r>
              <a:t> If you have Jupyter environment setup, you can run</a:t>
            </a:r>
            <a:r>
              <a:t> __</a:t>
            </a:r>
            <a:r>
              <a:rPr>
                <a:latin typeface="Courier New"/>
              </a:rPr>
              <a:t> ./run-jupyter.sh</a:t>
            </a:r>
            <a:r>
              <a:t> __</a:t>
            </a:r>
            <a:r>
              <a:t> and view the notebooks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852928"/>
            <a:ext cx="6638544" cy="101498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Lab: Lab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1883664"/>
          <a:lstStyle/>
          <a:p/>
          <a:p>
            <a:r>
              <a:rPr b="1"/>
              <a:t> Overview:</a:t>
            </a:r>
          </a:p>
          <a:p>
            <a:pPr lvl="1"/>
            <a:r>
              <a:t> Setting up the labs</a:t>
            </a:r>
          </a:p>
          <a:p>
            <a:r>
              <a:rPr b="1"/>
              <a:t> Approximate time:</a:t>
            </a:r>
          </a:p>
          <a:p>
            <a:pPr lvl="1"/>
            <a:r>
              <a:t> 5 mins</a:t>
            </a:r>
          </a:p>
          <a:p>
            <a:r>
              <a:rPr b="1"/>
              <a:t> Instructions:</a:t>
            </a:r>
          </a:p>
          <a:p>
            <a:pPr lvl="1"/>
            <a:r>
              <a:rPr b="1"/>
              <a:t> SETUP-1:</a:t>
            </a:r>
            <a:r>
              <a:t> instructions in the lab bundle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individual-lab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152" y="1225296"/>
            <a:ext cx="4114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Lab:  Testing123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1883664"/>
          <a:lstStyle/>
          <a:p/>
          <a:p>
            <a:r>
              <a:rPr b="1"/>
              <a:t> Overview:</a:t>
            </a:r>
          </a:p>
          <a:p>
            <a:pPr lvl="1"/>
            <a:r>
              <a:t> Testing the environment</a:t>
            </a:r>
          </a:p>
          <a:p>
            <a:r>
              <a:rPr b="1"/>
              <a:t> Approximate time:</a:t>
            </a:r>
          </a:p>
          <a:p>
            <a:pPr lvl="1"/>
            <a:r>
              <a:t> 5 mins</a:t>
            </a:r>
          </a:p>
          <a:p>
            <a:r>
              <a:rPr b="1"/>
              <a:t> Instructions:</a:t>
            </a:r>
          </a:p>
          <a:p>
            <a:pPr lvl="1"/>
            <a:r>
              <a:t> Testing123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individual-lab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152" y="1225296"/>
            <a:ext cx="4114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Lab: First Look at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1883664"/>
          <a:lstStyle/>
          <a:p/>
          <a:p>
            <a:r>
              <a:rPr b="1"/>
              <a:t> Overview:</a:t>
            </a:r>
          </a:p>
          <a:p>
            <a:pPr lvl="1"/>
            <a:r>
              <a:t> We will get started with Spark</a:t>
            </a:r>
          </a:p>
          <a:p>
            <a:r>
              <a:rPr b="1"/>
              <a:t> Approximate run time:</a:t>
            </a:r>
          </a:p>
          <a:p>
            <a:pPr lvl="1"/>
            <a:r>
              <a:t> 20-30 mins</a:t>
            </a:r>
          </a:p>
          <a:p>
            <a:r>
              <a:rPr b="1"/>
              <a:t> Instructions:</a:t>
            </a:r>
          </a:p>
          <a:p>
            <a:pPr lvl="1"/>
            <a:r>
              <a:rPr b="1"/>
              <a:t> Start-1</a:t>
            </a:r>
            <a:r>
              <a:t> : First look at Spark (lab 2.1)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individual-lab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152" y="1225296"/>
            <a:ext cx="4114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Review and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2916936"/>
          <a:lstStyle/>
          <a:p/>
          <a:p>
            <a:r>
              <a:t> Let's go over what we have covered so far</a:t>
            </a:r>
          </a:p>
          <a:p>
            <a:r>
              <a:t> Any questions?</a:t>
            </a:r>
          </a:p>
          <a:p/>
          <a:p/>
          <a:p/>
          <a:p/>
          <a:p/>
          <a:p/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q-and-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424" y="1472184"/>
            <a:ext cx="2642616" cy="1956816"/>
          </a:xfrm>
          <a:prstGeom prst="rect">
            <a:avLst/>
          </a:prstGeom>
        </p:spPr>
      </p:pic>
      <p:pic>
        <p:nvPicPr>
          <p:cNvPr id="6" name="Picture 5" descr="quiz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24" y="3977639"/>
            <a:ext cx="7845552" cy="52303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2404872"/>
          <a:lstStyle/>
          <a:p/>
          <a:p>
            <a:r>
              <a:rPr>
                <a:hlinkClick r:id="rId3"/>
              </a:rPr>
              <a:t> Spark</a:t>
            </a:r>
            <a:r>
              <a:t> is an</a:t>
            </a:r>
            <a:r>
              <a:rPr b="1"/>
              <a:t> open Source distributed computing engine</a:t>
            </a:r>
          </a:p>
          <a:p>
            <a:pPr lvl="1"/>
            <a:r>
              <a:t> Very fast: On-disk ops are</a:t>
            </a:r>
            <a:r>
              <a:rPr b="1"/>
              <a:t> 10x</a:t>
            </a:r>
            <a:r>
              <a:t> faster than MR</a:t>
            </a:r>
          </a:p>
          <a:p>
            <a:pPr lvl="1"/>
            <a:r>
              <a:t> In-memory ops</a:t>
            </a:r>
            <a:r>
              <a:rPr b="1"/>
              <a:t> 100x</a:t>
            </a:r>
            <a:r>
              <a:t> faster than MR</a:t>
            </a:r>
          </a:p>
          <a:p>
            <a:r>
              <a:t> General purpose: MR, SQL, streaming, machine learning, analytics</a:t>
            </a:r>
          </a:p>
          <a:p>
            <a:r>
              <a:t> Hadoop compatible: Runs over Hadoop, Mesos, Yarn, or standalone</a:t>
            </a:r>
          </a:p>
          <a:p>
            <a:r>
              <a:t> Plays nicely with Big Data ecosystem (S3, Cassandra, HBase)</a:t>
            </a:r>
          </a:p>
          <a:p>
            <a:r>
              <a:t> Very easy to use API</a:t>
            </a:r>
          </a:p>
          <a:p>
            <a:r>
              <a:rPr i="1"/>
              <a:t> "Spark is the First Big Data platform to integrate batch, streaming and interactive computations in a unified framework." - stratio.com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logo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0" y="1645920"/>
            <a:ext cx="3355848" cy="17739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Spark's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3767328"/>
          <a:lstStyle/>
          <a:p/>
          <a:p/>
          <a:p>
            <a:r>
              <a:t> Spark was created at</a:t>
            </a:r>
            <a:r>
              <a:rPr>
                <a:hlinkClick r:id="rId4"/>
              </a:rPr>
              <a:t> Berkeley AMP Lab</a:t>
            </a:r>
            <a:r>
              <a:t> around 2009.  First open source release 2010</a:t>
            </a:r>
          </a:p>
          <a:p>
            <a:r>
              <a:t> Now top-level Apache project</a:t>
            </a:r>
          </a:p>
          <a:p>
            <a:r>
              <a:rPr i="1" b="1"/>
              <a:t> Databricks</a:t>
            </a:r>
          </a:p>
          <a:p>
            <a:r>
              <a:t> -  Supporting and developing Spark</a:t>
            </a:r>
          </a:p>
          <a:p>
            <a:pPr lvl="1"/>
            <a:r>
              <a:t> Founded by Spark's creators</a:t>
            </a:r>
          </a:p>
          <a:p>
            <a:pPr lvl="1"/>
            <a:r>
              <a:t> Employs the most active committers</a:t>
            </a:r>
          </a:p>
          <a:p>
            <a:r>
              <a:t> Spark is now included with most modern Hadoop distributions</a:t>
            </a:r>
          </a:p>
          <a:p>
            <a:r>
              <a:rPr>
                <a:hlinkClick r:id="rId5"/>
              </a:rPr>
              <a:t> Nice video of Spark's history</a:t>
            </a:r>
            <a:r>
              <a:t> - from Spark + AI Summit 2020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first-release-2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60" y="1956816"/>
            <a:ext cx="4416552" cy="3374136"/>
          </a:xfrm>
          <a:prstGeom prst="rect">
            <a:avLst/>
          </a:prstGeom>
        </p:spPr>
      </p:pic>
      <p:pic>
        <p:nvPicPr>
          <p:cNvPr id="6" name="Picture 5" descr="spark-10-year-anni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816" y="5760720"/>
            <a:ext cx="2386584" cy="2770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is Spark Popular?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-713232"/>
          <a:lstStyle/>
          <a:p/>
          <a:p>
            <a:r>
              <a:t> Ease of use</a:t>
            </a:r>
          </a:p>
          <a:p>
            <a:pPr lvl="1"/>
            <a:r>
              <a:t> Easy to get up and running</a:t>
            </a:r>
          </a:p>
          <a:p>
            <a:pPr lvl="1"/>
            <a:r>
              <a:t> Develop on laptop, deploy on cluster</a:t>
            </a:r>
          </a:p>
          <a:p>
            <a:r>
              <a:t> Multiple language support</a:t>
            </a:r>
          </a:p>
          <a:p>
            <a:pPr lvl="1"/>
            <a:r>
              <a:t> Java, Scala, Python and R</a:t>
            </a:r>
          </a:p>
          <a:p>
            <a:pPr lvl="1"/>
            <a:r>
              <a:t> Developers (Java/Scala),   Data Scientists (Python, R)</a:t>
            </a:r>
          </a:p>
          <a:p>
            <a:r>
              <a:t> High performant</a:t>
            </a:r>
          </a:p>
          <a:p>
            <a:r>
              <a:t> Plays nice with BigData eco system</a:t>
            </a:r>
          </a:p>
          <a:p>
            <a:r>
              <a:t> Out of the box functionality</a:t>
            </a:r>
          </a:p>
          <a:p>
            <a:pPr lvl="1"/>
            <a:r>
              <a:t> Modern functional programming constructs</a:t>
            </a:r>
          </a:p>
          <a:p>
            <a:pPr lvl="1"/>
            <a:r>
              <a:t> Machine Learning / Streaming / Graph processing</a:t>
            </a:r>
          </a:p>
          <a:p>
            <a:r>
              <a:rPr>
                <a:hlinkClick r:id="rId3"/>
              </a:rPr>
              <a:t> Image source and reference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pic>
        <p:nvPicPr>
          <p:cNvPr id="5" name="Picture 4" descr="spark-langu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0" y="2167128"/>
            <a:ext cx="5340096" cy="45902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Spark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/>
          <a:p/>
          <a:p/>
          <a:p/>
          <a:p/>
          <a:p/>
        </p:txBody>
      </p:sp>
      <p:sp>
        <p:nvSpPr>
          <p:cNvPr id="4" name="TextBox 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00">
                <a:solidFill>
                  <a:srgbClr val="000000"/>
                </a:solidFill>
              </a:rPr>
              <a:t>Copyright © 2022 by Elephant Scale, All Rights Reserved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47872" y="2971800"/>
          <a:ext cx="8915400" cy="3090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971800"/>
                <a:gridCol w="2971800"/>
              </a:tblGrid>
              <a:tr h="515112">
                <a:tc>
                  <a:txBody>
                    <a:bodyPr/>
                    <a:lstStyle/>
                    <a:p>
                      <a:r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Description</a:t>
                      </a:r>
                    </a:p>
                  </a:txBody>
                  <a:tcPr/>
                </a:tc>
              </a:tr>
              <a:tr h="515112">
                <a:tc>
                  <a:txBody>
                    <a:bodyPr/>
                    <a:lstStyle/>
                    <a:p>
                      <a: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2014-05-30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Initial Apache release</a:t>
                      </a:r>
                    </a:p>
                  </a:txBody>
                  <a:tcPr/>
                </a:tc>
              </a:tr>
              <a:tr h="515112">
                <a:tc>
                  <a:txBody>
                    <a:bodyPr/>
                    <a:lstStyle/>
                    <a:p>
                      <a: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2016-01-04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Stable 1.x release</a:t>
                      </a:r>
                    </a:p>
                  </a:txBody>
                  <a:tcPr/>
                </a:tc>
              </a:tr>
              <a:tr h="515112">
                <a:tc>
                  <a:txBody>
                    <a:bodyPr/>
                    <a:lstStyle/>
                    <a:p>
                      <a:r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2016-07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Big update from V1</a:t>
                      </a:r>
                    </a:p>
                  </a:txBody>
                  <a:tcPr/>
                </a:tc>
              </a:tr>
              <a:tr h="515112">
                <a:tc>
                  <a:txBody>
                    <a:bodyPr/>
                    <a:lstStyle/>
                    <a:p>
                      <a:r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2020-01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Stable v2 release</a:t>
                      </a:r>
                    </a:p>
                  </a:txBody>
                  <a:tcPr/>
                </a:tc>
              </a:tr>
              <a:tr h="515112">
                <a:tc>
                  <a:txBody>
                    <a:bodyPr/>
                    <a:lstStyle/>
                    <a:p>
                      <a:r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2020 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V3 release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LPc_New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aramond" pitchFamily="-110" charset="0"/>
          </a:defRPr>
        </a:defPPr>
      </a:lstStyle>
    </a:lnDef>
  </a:objectDefaults>
  <a:extraClrSchemeLst>
    <a:extraClrScheme>
      <a:clrScheme name="LPc_New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Pc_New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5">
        <a:dk1>
          <a:srgbClr val="000000"/>
        </a:dk1>
        <a:lt1>
          <a:srgbClr val="FFFFFF"/>
        </a:lt1>
        <a:dk2>
          <a:srgbClr val="CCECFF"/>
        </a:dk2>
        <a:lt2>
          <a:srgbClr val="00008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6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9999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CACA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Pc_New 7">
        <a:dk1>
          <a:srgbClr val="000000"/>
        </a:dk1>
        <a:lt1>
          <a:srgbClr val="FFFFFF"/>
        </a:lt1>
        <a:dk2>
          <a:srgbClr val="CCECFF"/>
        </a:dk2>
        <a:lt2>
          <a:srgbClr val="003399"/>
        </a:lt2>
        <a:accent1>
          <a:srgbClr val="0794FF"/>
        </a:accent1>
        <a:accent2>
          <a:srgbClr val="800080"/>
        </a:accent2>
        <a:accent3>
          <a:srgbClr val="E2F4FF"/>
        </a:accent3>
        <a:accent4>
          <a:srgbClr val="DADADA"/>
        </a:accent4>
        <a:accent5>
          <a:srgbClr val="AAC8FF"/>
        </a:accent5>
        <a:accent6>
          <a:srgbClr val="730073"/>
        </a:accent6>
        <a:hlink>
          <a:srgbClr val="FF0000"/>
        </a:hlink>
        <a:folHlink>
          <a:srgbClr val="FFFFD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378292</TotalTime>
  <Words>0</Words>
  <Application>Microsoft Macintosh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9" baseType="lpstr">
      <vt:lpstr>ＭＳ Ｐゴシック</vt:lpstr>
      <vt:lpstr>Arial</vt:lpstr>
      <vt:lpstr>Arial Bold</vt:lpstr>
      <vt:lpstr>Garamond</vt:lpstr>
      <vt:lpstr>Monotype Sorts</vt:lpstr>
      <vt:lpstr>Times New Roman</vt:lpstr>
      <vt:lpstr>Verdana</vt:lpstr>
      <vt:lpstr>Wingdings</vt:lpstr>
      <vt:lpstr>LPc_New</vt:lpstr>
    </vt:vector>
  </TitlesOfParts>
  <Company>Elephant Scale LLC &amp; LearningPatterns Inc.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subject>Spark</dc:subject>
  <dc:creator>Elephant Scale</dc:creator>
  <cp:lastModifiedBy>fateme</cp:lastModifiedBy>
  <cp:revision>4135</cp:revision>
  <cp:lastPrinted>2010-01-03T02:41:41Z</cp:lastPrinted>
  <dcterms:created xsi:type="dcterms:W3CDTF">2010-07-13T15:22:01Z</dcterms:created>
  <dcterms:modified xsi:type="dcterms:W3CDTF">2019-10-02T11:26:38Z</dcterms:modified>
</cp:coreProperties>
</file>